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27C52193.xml" ContentType="application/vnd.ms-powerpoint.comments+xml"/>
  <Override PartName="/ppt/notesSlides/notesSlide2.xml" ContentType="application/vnd.openxmlformats-officedocument.presentationml.notesSlide+xml"/>
  <Override PartName="/ppt/comments/modernComment_10F_51D50563.xml" ContentType="application/vnd.ms-powerpoint.comments+xml"/>
  <Override PartName="/ppt/notesSlides/notesSlide3.xml" ContentType="application/vnd.openxmlformats-officedocument.presentationml.notesSlide+xml"/>
  <Override PartName="/ppt/comments/modernComment_104_10228DFE.xml" ContentType="application/vnd.ms-powerpoint.comments+xml"/>
  <Override PartName="/ppt/notesSlides/notesSlide4.xml" ContentType="application/vnd.openxmlformats-officedocument.presentationml.notesSlide+xml"/>
  <Override PartName="/ppt/comments/modernComment_105_F2F98505.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8_9EBC5038.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7" r:id="rId4"/>
    <p:sldId id="271" r:id="rId5"/>
    <p:sldId id="260" r:id="rId6"/>
    <p:sldId id="261" r:id="rId7"/>
    <p:sldId id="262" r:id="rId8"/>
    <p:sldId id="263" r:id="rId9"/>
    <p:sldId id="264" r:id="rId10"/>
    <p:sldId id="266" r:id="rId11"/>
    <p:sldId id="267" r:id="rId12"/>
    <p:sldId id="268" r:id="rId13"/>
    <p:sldId id="269" r:id="rId14"/>
    <p:sldId id="270" r:id="rId1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26317B09-2274-F949-B1DC-4FAAAA0E23E5}" name="Fabian Denoodt" initials="FD" userId="Fabian Denoodt"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0806" autoAdjust="0"/>
  </p:normalViewPr>
  <p:slideViewPr>
    <p:cSldViewPr snapToGrid="0">
      <p:cViewPr>
        <p:scale>
          <a:sx n="75" d="100"/>
          <a:sy n="75" d="100"/>
        </p:scale>
        <p:origin x="54"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1_27C52193.xml><?xml version="1.0" encoding="utf-8"?>
<p188:cmLst xmlns:a="http://schemas.openxmlformats.org/drawingml/2006/main" xmlns:r="http://schemas.openxmlformats.org/officeDocument/2006/relationships" xmlns:p188="http://schemas.microsoft.com/office/powerpoint/2018/8/main">
  <p188:cm id="{289EFDD9-B2D3-4044-A797-6C4D82C667E0}" authorId="{26317B09-2274-F949-B1DC-4FAAAA0E23E5}" created="2022-06-26T00:02:25.632">
    <pc:sldMkLst xmlns:pc="http://schemas.microsoft.com/office/powerpoint/2013/main/command">
      <pc:docMk/>
      <pc:sldMk cId="667230611" sldId="257"/>
    </pc:sldMkLst>
    <p188:txBody>
      <a:bodyPr/>
      <a:lstStyle/>
      <a:p>
        <a:r>
          <a:rPr lang="en-BE"/>
          <a:t>\mathcal{L}(\mathbf{\alpha}) = \sum_{n=1}^{N} \alpha_n-\frac{1}{2}\sum_{n=1}^{N}\sum_{m=1}^{N} y_ny_m\alpha_n\alpha_m\mathbf{x_n}^T \mathbf{x}_m</a:t>
        </a:r>
      </a:p>
    </p188:txBody>
  </p188:cm>
  <p188:cm id="{DDF9F939-E108-409F-87F2-66BE48C7E479}" authorId="{26317B09-2274-F949-B1DC-4FAAAA0E23E5}" created="2022-06-26T00:02:48.325">
    <pc:sldMkLst xmlns:pc="http://schemas.microsoft.com/office/powerpoint/2013/main/command">
      <pc:docMk/>
      <pc:sldMk cId="667230611" sldId="257"/>
    </pc:sldMkLst>
    <p188:txBody>
      <a:bodyPr/>
      <a:lstStyle/>
      <a:p>
        <a:r>
          <a:rPr lang="en-BE"/>
          <a:t>\mathcal{L}(\mathbf{\alpha}) = \sum_{n=1}^{N} \alpha_n-\frac{1}{2}\sum_{n=1}^{N}\sum_{m=1}^{N} y_ny_m\alpha_n\alpha_m\Phi(\mathbf{x_n})^T \Phi( \mathbf{x}_m)</a:t>
        </a:r>
      </a:p>
    </p188:txBody>
  </p188:cm>
</p188:cmLst>
</file>

<file path=ppt/comments/modernComment_104_10228DFE.xml><?xml version="1.0" encoding="utf-8"?>
<p188:cmLst xmlns:a="http://schemas.openxmlformats.org/drawingml/2006/main" xmlns:r="http://schemas.openxmlformats.org/officeDocument/2006/relationships" xmlns:p188="http://schemas.microsoft.com/office/powerpoint/2018/8/main">
  <p188:cm id="{5A3F6A85-A875-44E8-A2DF-78D30EDEDEF4}" authorId="{26317B09-2274-F949-B1DC-4FAAAA0E23E5}" created="2022-06-26T00:04:41.025">
    <ac:deMkLst xmlns:ac="http://schemas.microsoft.com/office/drawing/2013/main/command">
      <pc:docMk xmlns:pc="http://schemas.microsoft.com/office/powerpoint/2013/main/command"/>
      <pc:sldMk xmlns:pc="http://schemas.microsoft.com/office/powerpoint/2013/main/command" cId="270700030" sldId="260"/>
      <ac:picMk id="30" creationId="{F0B3E0F3-7315-9577-62AC-75BDE4E81BD7}"/>
    </ac:deMkLst>
    <p188:txBody>
      <a:bodyPr/>
      <a:lstStyle/>
      <a:p>
        <a:r>
          <a:rPr lang="en-BE"/>
          <a:t>\frac{1}{2}\mathbf{w}^T\mathbf{w} + \text{C} \sum_{n=1}^{N} \zeta_n</a:t>
        </a:r>
      </a:p>
    </p188:txBody>
  </p188:cm>
</p188:cmLst>
</file>

<file path=ppt/comments/modernComment_105_F2F98505.xml><?xml version="1.0" encoding="utf-8"?>
<p188:cmLst xmlns:a="http://schemas.openxmlformats.org/drawingml/2006/main" xmlns:r="http://schemas.openxmlformats.org/officeDocument/2006/relationships" xmlns:p188="http://schemas.microsoft.com/office/powerpoint/2018/8/main">
  <p188:cm id="{E3882278-7FAE-4907-8097-29803821B422}" authorId="{26317B09-2274-F949-B1DC-4FAAAA0E23E5}" created="2022-06-26T00:05:00.296">
    <ac:deMkLst xmlns:ac="http://schemas.microsoft.com/office/drawing/2013/main/command">
      <pc:docMk xmlns:pc="http://schemas.microsoft.com/office/powerpoint/2013/main/command"/>
      <pc:sldMk xmlns:pc="http://schemas.microsoft.com/office/powerpoint/2013/main/command" cId="4076438789" sldId="261"/>
      <ac:picMk id="17" creationId="{3B26BDD6-5774-21BA-961C-10C4F87BE92F}"/>
    </ac:deMkLst>
    <p188:txBody>
      <a:bodyPr/>
      <a:lstStyle/>
      <a:p>
        <a:r>
          <a:rPr lang="en-BE"/>
          <a:t>\mathbf{x}^T \mathbf{x}'</a:t>
        </a:r>
      </a:p>
    </p188:txBody>
  </p188:cm>
  <p188:cm id="{478990B8-0EFC-45A4-9D2F-573F96D6D36B}" authorId="{26317B09-2274-F949-B1DC-4FAAAA0E23E5}" created="2022-06-26T00:05:15.213">
    <ac:deMkLst xmlns:ac="http://schemas.microsoft.com/office/drawing/2013/main/command">
      <pc:docMk xmlns:pc="http://schemas.microsoft.com/office/powerpoint/2013/main/command"/>
      <pc:sldMk xmlns:pc="http://schemas.microsoft.com/office/powerpoint/2013/main/command" cId="4076438789" sldId="261"/>
      <ac:picMk id="19" creationId="{A5EF04B3-80E7-9409-D45E-DA20DB326DE4}"/>
    </ac:deMkLst>
    <p188:txBody>
      <a:bodyPr/>
      <a:lstStyle/>
      <a:p>
        <a:r>
          <a:rPr lang="en-BE"/>
          <a:t>(1 + \gamma (\mathbf{x}^T\mathbf{x}'))^Q</a:t>
        </a:r>
      </a:p>
    </p188:txBody>
  </p188:cm>
  <p188:cm id="{0B25D177-9DAA-4FBB-8ECE-10D0B55D2901}" authorId="{26317B09-2274-F949-B1DC-4FAAAA0E23E5}" created="2022-06-26T00:05:29.403">
    <ac:deMkLst xmlns:ac="http://schemas.microsoft.com/office/drawing/2013/main/command">
      <pc:docMk xmlns:pc="http://schemas.microsoft.com/office/powerpoint/2013/main/command"/>
      <pc:sldMk xmlns:pc="http://schemas.microsoft.com/office/powerpoint/2013/main/command" cId="4076438789" sldId="261"/>
      <ac:picMk id="21" creationId="{2ECB8A0A-B8D0-691E-E8AF-96347AC881C4}"/>
    </ac:deMkLst>
    <p188:txBody>
      <a:bodyPr/>
      <a:lstStyle/>
      <a:p>
        <a:r>
          <a:rPr lang="en-BE"/>
          <a:t>K(\mathbf{x}, \mathbf{x}') = e^{-\gamma \mid\mid \mathbf{x}-\mathbf{x}' \mid\mid^2}</a:t>
        </a:r>
      </a:p>
    </p188:txBody>
  </p188:cm>
</p188:cmLst>
</file>

<file path=ppt/comments/modernComment_108_9EBC5038.xml><?xml version="1.0" encoding="utf-8"?>
<p188:cmLst xmlns:a="http://schemas.openxmlformats.org/drawingml/2006/main" xmlns:r="http://schemas.openxmlformats.org/officeDocument/2006/relationships" xmlns:p188="http://schemas.microsoft.com/office/powerpoint/2018/8/main">
  <p188:cm id="{5DDCB660-767A-4CCE-986B-814ED79FB3FD}" authorId="{26317B09-2274-F949-B1DC-4FAAAA0E23E5}" created="2022-06-26T00:07:51.725">
    <pc:sldMkLst xmlns:pc="http://schemas.microsoft.com/office/powerpoint/2013/main/command">
      <pc:docMk/>
      <pc:sldMk cId="2663141432" sldId="264"/>
    </pc:sldMkLst>
    <p188:txBody>
      <a:bodyPr/>
      <a:lstStyle/>
      <a:p>
        <a:r>
          <a:rPr lang="en-BE"/>
          <a:t>Ook zo'n mooie grijze kader zoals jouw slide pls ☺️
https://gyazo.com/d14a9365a43879c02b78d008e1950d6c
</a:t>
        </a:r>
      </a:p>
    </p188:txBody>
  </p188:cm>
  <p188:cm id="{135036BD-4C70-4BE4-B8F3-EBDF30B7AAEA}" authorId="{26317B09-2274-F949-B1DC-4FAAAA0E23E5}" created="2022-06-26T00:08:02.137">
    <ac:deMkLst xmlns:ac="http://schemas.microsoft.com/office/drawing/2013/main/command">
      <pc:docMk xmlns:pc="http://schemas.microsoft.com/office/powerpoint/2013/main/command"/>
      <pc:sldMk xmlns:pc="http://schemas.microsoft.com/office/powerpoint/2013/main/command" cId="2663141432" sldId="264"/>
      <ac:picMk id="34" creationId="{DF94CED8-3F32-A130-60BD-9BB00D444168}"/>
    </ac:deMkLst>
    <p188:txBody>
      <a:bodyPr/>
      <a:lstStyle/>
      <a:p>
        <a:r>
          <a:rPr lang="en-BE"/>
          <a:t>\mathbb{E}[E_{out}^{\text{RBF}}] \le \frac{\mathbb{E}[\text{\# of SVs}]}{\text{N} - 1} = 0.019</a:t>
        </a:r>
      </a:p>
    </p188:txBody>
  </p188:cm>
  <p188:cm id="{736F7FB9-209C-4894-9738-C1CA7392DACA}" authorId="{26317B09-2274-F949-B1DC-4FAAAA0E23E5}" created="2022-06-26T00:08:25.224">
    <ac:deMkLst xmlns:ac="http://schemas.microsoft.com/office/drawing/2013/main/command">
      <pc:docMk xmlns:pc="http://schemas.microsoft.com/office/powerpoint/2013/main/command"/>
      <pc:sldMk xmlns:pc="http://schemas.microsoft.com/office/powerpoint/2013/main/command" cId="2663141432" sldId="264"/>
      <ac:picMk id="20" creationId="{A9EFC886-086C-C954-21C5-237BF8A22412}"/>
    </ac:deMkLst>
    <p188:txBody>
      <a:bodyPr/>
      <a:lstStyle/>
      <a:p>
        <a:r>
          <a:rPr lang="en-BE"/>
          <a:t>$E_{\text{test}}^{\text{RBF}}$ = $0.013$</a:t>
        </a:r>
      </a:p>
    </p188:txBody>
  </p188:cm>
  <p188:cm id="{41F2B196-5A0E-4F00-82D2-06F99C4C3D60}" authorId="{26317B09-2274-F949-B1DC-4FAAAA0E23E5}" created="2022-06-26T00:08:35.377">
    <ac:deMkLst xmlns:ac="http://schemas.microsoft.com/office/drawing/2013/main/command">
      <pc:docMk xmlns:pc="http://schemas.microsoft.com/office/powerpoint/2013/main/command"/>
      <pc:sldMk xmlns:pc="http://schemas.microsoft.com/office/powerpoint/2013/main/command" cId="2663141432" sldId="264"/>
      <ac:picMk id="9" creationId="{28896EC5-C90D-CFE1-1A05-583BBE9CB08E}"/>
    </ac:deMkLst>
    <p188:txBody>
      <a:bodyPr/>
      <a:lstStyle/>
      <a:p>
        <a:r>
          <a:rPr lang="en-BE"/>
          <a:t>$E_{\text{test}}^{\text{poly-30degr}}$ = $0.54$</a:t>
        </a:r>
      </a:p>
    </p188:txBody>
  </p188:cm>
  <p188:cm id="{AAAF323E-4141-49E9-ABC9-EF93D52F6CC0}" authorId="{26317B09-2274-F949-B1DC-4FAAAA0E23E5}" created="2022-06-26T00:08:50.190">
    <ac:deMkLst xmlns:ac="http://schemas.microsoft.com/office/drawing/2013/main/command">
      <pc:docMk xmlns:pc="http://schemas.microsoft.com/office/powerpoint/2013/main/command"/>
      <pc:sldMk xmlns:pc="http://schemas.microsoft.com/office/powerpoint/2013/main/command" cId="2663141432" sldId="264"/>
      <ac:picMk id="6" creationId="{8AD1C514-7C37-A380-C280-8CF61A691D69}"/>
    </ac:deMkLst>
    <p188:txBody>
      <a:bodyPr/>
      <a:lstStyle/>
      <a:p>
        <a:r>
          <a:rPr lang="en-BE"/>
          <a:t>$E_{\text{test}}^{\text{linear}}$ = $0.22$</a:t>
        </a:r>
      </a:p>
    </p188:txBody>
  </p188:cm>
</p188:cmLst>
</file>

<file path=ppt/comments/modernComment_10F_51D50563.xml><?xml version="1.0" encoding="utf-8"?>
<p188:cmLst xmlns:a="http://schemas.openxmlformats.org/drawingml/2006/main" xmlns:r="http://schemas.openxmlformats.org/officeDocument/2006/relationships" xmlns:p188="http://schemas.microsoft.com/office/powerpoint/2018/8/main">
  <p188:cm id="{B3710B96-6D6E-4956-98A2-D9117E0C9E20}" authorId="{26317B09-2274-F949-B1DC-4FAAAA0E23E5}" created="2022-06-26T00:04:19.158">
    <ac:deMkLst xmlns:ac="http://schemas.microsoft.com/office/drawing/2013/main/command">
      <pc:docMk xmlns:pc="http://schemas.microsoft.com/office/powerpoint/2013/main/command"/>
      <pc:sldMk xmlns:pc="http://schemas.microsoft.com/office/powerpoint/2013/main/command" cId="1372915043" sldId="271"/>
      <ac:picMk id="4" creationId="{F182FB49-5396-27E7-6A89-456D491AE788}"/>
    </ac:deMkLst>
    <p188:txBody>
      <a:bodyPr/>
      <a:lstStyle/>
      <a:p>
        <a:r>
          <a:rPr lang="en-BE"/>
          <a:t>\mathcal{L}(\mathbf{\alpha}) = \sum_{n=1}^{N} \alpha_n-\frac{1}{2}\sum_{n=1}^{N}\sum_{m=1}^{N} y_ny_m\alpha_n\alpha_m K( \mathbf{x_n} , \mathbf{x}_m)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3D4C-9DF3-4B7A-A22B-3B17AEA4702C}" type="datetimeFigureOut">
              <a:rPr lang="en-BE" smtClean="0"/>
              <a:t>25/06/2022</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3B1E2-8908-4F6B-A842-024BFE26D706}" type="slidenum">
              <a:rPr lang="en-BE" smtClean="0"/>
              <a:t>‹#›</a:t>
            </a:fld>
            <a:endParaRPr lang="en-BE"/>
          </a:p>
        </p:txBody>
      </p:sp>
    </p:spTree>
    <p:extLst>
      <p:ext uri="{BB962C8B-B14F-4D97-AF65-F5344CB8AC3E}">
        <p14:creationId xmlns:p14="http://schemas.microsoft.com/office/powerpoint/2010/main" val="334924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403B1E2-8908-4F6B-A842-024BFE26D706}" type="slidenum">
              <a:rPr lang="en-BE" smtClean="0"/>
              <a:t>3</a:t>
            </a:fld>
            <a:endParaRPr lang="en-BE"/>
          </a:p>
        </p:txBody>
      </p:sp>
    </p:spTree>
    <p:extLst>
      <p:ext uri="{BB962C8B-B14F-4D97-AF65-F5344CB8AC3E}">
        <p14:creationId xmlns:p14="http://schemas.microsoft.com/office/powerpoint/2010/main" val="3729287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try to predict appliances data</a:t>
            </a:r>
          </a:p>
          <a:p>
            <a:r>
              <a:rPr lang="en-US" dirty="0"/>
              <a:t>To compare the two </a:t>
            </a:r>
            <a:r>
              <a:rPr lang="en-US" dirty="0" err="1"/>
              <a:t>algors</a:t>
            </a:r>
            <a:r>
              <a:rPr lang="en-US" dirty="0"/>
              <a:t> by …</a:t>
            </a:r>
          </a:p>
          <a:p>
            <a:endParaRPr lang="en-US" dirty="0"/>
          </a:p>
          <a:p>
            <a:r>
              <a:rPr lang="en-US" dirty="0"/>
              <a:t>Given room temperature of specific rooms in a house, goal: predict humidity of one specific</a:t>
            </a:r>
          </a:p>
        </p:txBody>
      </p:sp>
      <p:sp>
        <p:nvSpPr>
          <p:cNvPr id="4" name="Slide Number Placeholder 3"/>
          <p:cNvSpPr>
            <a:spLocks noGrp="1"/>
          </p:cNvSpPr>
          <p:nvPr>
            <p:ph type="sldNum" sz="quarter" idx="5"/>
          </p:nvPr>
        </p:nvSpPr>
        <p:spPr/>
        <p:txBody>
          <a:bodyPr/>
          <a:lstStyle/>
          <a:p>
            <a:fld id="{A403B1E2-8908-4F6B-A842-024BFE26D706}" type="slidenum">
              <a:rPr lang="en-BE" smtClean="0"/>
              <a:t>14</a:t>
            </a:fld>
            <a:endParaRPr lang="en-BE"/>
          </a:p>
        </p:txBody>
      </p:sp>
    </p:spTree>
    <p:extLst>
      <p:ext uri="{BB962C8B-B14F-4D97-AF65-F5344CB8AC3E}">
        <p14:creationId xmlns:p14="http://schemas.microsoft.com/office/powerpoint/2010/main" val="132075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403B1E2-8908-4F6B-A842-024BFE26D706}" type="slidenum">
              <a:rPr lang="en-BE" smtClean="0"/>
              <a:t>4</a:t>
            </a:fld>
            <a:endParaRPr lang="en-BE"/>
          </a:p>
        </p:txBody>
      </p:sp>
    </p:spTree>
    <p:extLst>
      <p:ext uri="{BB962C8B-B14F-4D97-AF65-F5344CB8AC3E}">
        <p14:creationId xmlns:p14="http://schemas.microsoft.com/office/powerpoint/2010/main" val="4122032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remember that total violation we used in soft margin </a:t>
            </a:r>
            <a:r>
              <a:rPr lang="en-US" dirty="0" err="1"/>
              <a:t>svm</a:t>
            </a:r>
            <a:r>
              <a:rPr lang="en-US" dirty="0"/>
              <a:t>, that’s what C corresponds to in </a:t>
            </a:r>
            <a:r>
              <a:rPr lang="en-US" dirty="0" err="1"/>
              <a:t>sklearn</a:t>
            </a:r>
            <a:endParaRPr lang="en-US" dirty="0"/>
          </a:p>
          <a:p>
            <a:endParaRPr lang="en-US" dirty="0"/>
          </a:p>
          <a:p>
            <a:r>
              <a:rPr lang="en-US" dirty="0"/>
              <a:t>C is </a:t>
            </a:r>
            <a:r>
              <a:rPr lang="en-US" dirty="0" err="1"/>
              <a:t>eig</a:t>
            </a:r>
            <a:r>
              <a:rPr lang="en-US" dirty="0"/>
              <a:t> regularization param</a:t>
            </a:r>
            <a:endParaRPr lang="en-BE" dirty="0"/>
          </a:p>
        </p:txBody>
      </p:sp>
      <p:sp>
        <p:nvSpPr>
          <p:cNvPr id="4" name="Slide Number Placeholder 3"/>
          <p:cNvSpPr>
            <a:spLocks noGrp="1"/>
          </p:cNvSpPr>
          <p:nvPr>
            <p:ph type="sldNum" sz="quarter" idx="5"/>
          </p:nvPr>
        </p:nvSpPr>
        <p:spPr/>
        <p:txBody>
          <a:bodyPr/>
          <a:lstStyle/>
          <a:p>
            <a:fld id="{A403B1E2-8908-4F6B-A842-024BFE26D706}" type="slidenum">
              <a:rPr lang="en-BE" smtClean="0"/>
              <a:t>5</a:t>
            </a:fld>
            <a:endParaRPr lang="en-BE"/>
          </a:p>
        </p:txBody>
      </p:sp>
    </p:spTree>
    <p:extLst>
      <p:ext uri="{BB962C8B-B14F-4D97-AF65-F5344CB8AC3E}">
        <p14:creationId xmlns:p14="http://schemas.microsoft.com/office/powerpoint/2010/main" val="361142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see here is the decision boundary for each of the 3 models, each trained on a diff kernel.</a:t>
            </a:r>
          </a:p>
          <a:p>
            <a:endParaRPr lang="en-US" dirty="0"/>
          </a:p>
          <a:p>
            <a:endParaRPr lang="en-US" dirty="0"/>
          </a:p>
          <a:p>
            <a:endParaRPr lang="en-US" dirty="0"/>
          </a:p>
          <a:p>
            <a:r>
              <a:rPr lang="en-US" dirty="0"/>
              <a:t>----</a:t>
            </a:r>
          </a:p>
          <a:p>
            <a:endParaRPr lang="en-US" dirty="0"/>
          </a:p>
          <a:p>
            <a:pPr algn="l"/>
            <a:r>
              <a:rPr lang="en-US" b="0" i="0" dirty="0">
                <a:solidFill>
                  <a:srgbClr val="212529"/>
                </a:solidFill>
                <a:effectLst/>
                <a:latin typeface="-apple-system"/>
              </a:rPr>
              <a:t>Intuitively, the gamma parameter defines how far the influence of a single training example reaches, with low values meaning ‘far’ and high values meaning ‘close’. The gamma parameters can be seen as the inverse of the radius of influence of samples selected by the model as support vectors.</a:t>
            </a:r>
          </a:p>
          <a:p>
            <a:pPr algn="l"/>
            <a:r>
              <a:rPr lang="en-US" b="0" i="0" dirty="0">
                <a:solidFill>
                  <a:srgbClr val="212529"/>
                </a:solidFill>
                <a:effectLst/>
                <a:latin typeface="-apple-system"/>
              </a:rPr>
              <a:t>The C parameter trades off correct classification of training examples against maximization of the decision function’s margin. For larger values of C, a smaller margin will be accepted if the decision function is better at classifying all training points correctly. A lower C will encourage a larger margin, therefore a simpler decision function, at the cost of training accuracy. In other words C behaves as a regularization parameter in the SVM.</a:t>
            </a:r>
          </a:p>
          <a:p>
            <a:endParaRPr lang="en-BE" dirty="0"/>
          </a:p>
        </p:txBody>
      </p:sp>
      <p:sp>
        <p:nvSpPr>
          <p:cNvPr id="4" name="Slide Number Placeholder 3"/>
          <p:cNvSpPr>
            <a:spLocks noGrp="1"/>
          </p:cNvSpPr>
          <p:nvPr>
            <p:ph type="sldNum" sz="quarter" idx="5"/>
          </p:nvPr>
        </p:nvSpPr>
        <p:spPr/>
        <p:txBody>
          <a:bodyPr/>
          <a:lstStyle/>
          <a:p>
            <a:fld id="{A403B1E2-8908-4F6B-A842-024BFE26D706}" type="slidenum">
              <a:rPr lang="en-BE" smtClean="0"/>
              <a:t>6</a:t>
            </a:fld>
            <a:endParaRPr lang="en-BE"/>
          </a:p>
        </p:txBody>
      </p:sp>
    </p:spTree>
    <p:extLst>
      <p:ext uri="{BB962C8B-B14F-4D97-AF65-F5344CB8AC3E}">
        <p14:creationId xmlns:p14="http://schemas.microsoft.com/office/powerpoint/2010/main" val="2268626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Results and interpretation</a:t>
            </a:r>
          </a:p>
          <a:p>
            <a:pPr algn="l"/>
            <a:r>
              <a:rPr lang="en-US" b="0" i="0" dirty="0">
                <a:solidFill>
                  <a:srgbClr val="000000"/>
                </a:solidFill>
                <a:effectLst/>
                <a:latin typeface="Helvetica Neue"/>
              </a:rPr>
              <a:t>The three graphs above display each display the decision boundary of a specific kernel. The plotted data points consist of the training set. From the graph we can see there is a clear difference in the flexibility between the three kernels. The linear kernel is only able to separate the data by drawing a single line. It is clearly not able to replicate the spiral shape of the training set. In the case of the polynomial kernel, by default </a:t>
            </a:r>
            <a:r>
              <a:rPr lang="en-US" b="0" i="0" dirty="0" err="1">
                <a:solidFill>
                  <a:srgbClr val="000000"/>
                </a:solidFill>
                <a:effectLst/>
                <a:latin typeface="Helvetica Neue"/>
              </a:rPr>
              <a:t>Sklearn</a:t>
            </a:r>
            <a:r>
              <a:rPr lang="en-US" b="0" i="0" dirty="0">
                <a:solidFill>
                  <a:srgbClr val="000000"/>
                </a:solidFill>
                <a:effectLst/>
                <a:latin typeface="Helvetica Neue"/>
              </a:rPr>
              <a:t> uses a number of degrees equal to three. This value corresponds to the </a:t>
            </a:r>
            <a:r>
              <a:rPr lang="en-US" b="0" i="0" u="none" strike="noStrike" dirty="0">
                <a:solidFill>
                  <a:srgbClr val="000000"/>
                </a:solidFill>
                <a:effectLst/>
                <a:latin typeface="STIXMathJax_Normal-italic"/>
              </a:rPr>
              <a:t>𝑄</a:t>
            </a:r>
            <a:r>
              <a:rPr lang="en-US" b="0" i="0" dirty="0">
                <a:solidFill>
                  <a:srgbClr val="000000"/>
                </a:solidFill>
                <a:effectLst/>
                <a:latin typeface="Helvetica Neue"/>
              </a:rPr>
              <a:t> in the polynomial kernel mentioned above. The higher the number of degrees, the more flexible the decision boundary becomes. Although the polynomial kernel with degree = 3, does not split the data correctly, the shape of its decision boundary is more similar the spiral shape than the linear </a:t>
            </a:r>
            <a:r>
              <a:rPr lang="en-US" b="0" i="0" dirty="0" err="1">
                <a:solidFill>
                  <a:srgbClr val="000000"/>
                </a:solidFill>
                <a:effectLst/>
                <a:latin typeface="Helvetica Neue"/>
              </a:rPr>
              <a:t>linear</a:t>
            </a:r>
            <a:r>
              <a:rPr lang="en-US" b="0" i="0" dirty="0">
                <a:solidFill>
                  <a:srgbClr val="000000"/>
                </a:solidFill>
                <a:effectLst/>
                <a:latin typeface="Helvetica Neue"/>
              </a:rPr>
              <a:t> decision boundary. We try higher degrees of freedom later. Note that the higher the degrees, the more prone the model is to overfitting. From the third graph above, we can see that the RBF kernel manages to fit the training set really well.</a:t>
            </a:r>
          </a:p>
          <a:p>
            <a:pPr algn="l"/>
            <a:r>
              <a:rPr lang="en-US" b="0" i="0" dirty="0">
                <a:solidFill>
                  <a:srgbClr val="000000"/>
                </a:solidFill>
                <a:effectLst/>
                <a:latin typeface="Helvetica Neue"/>
              </a:rPr>
              <a:t>The parameter Gamma </a:t>
            </a:r>
            <a:r>
              <a:rPr lang="en-US" b="0" i="0" u="none" strike="noStrike" dirty="0">
                <a:solidFill>
                  <a:srgbClr val="000000"/>
                </a:solidFill>
                <a:effectLst/>
                <a:latin typeface="STIXMathJax_Normal-italic"/>
              </a:rPr>
              <a:t>𝛾</a:t>
            </a:r>
            <a:r>
              <a:rPr lang="en-US" b="0" i="0" u="none" strike="noStrike" dirty="0">
                <a:solidFill>
                  <a:srgbClr val="000000"/>
                </a:solidFill>
                <a:effectLst/>
                <a:latin typeface="Helvetica Neue"/>
              </a:rPr>
              <a:t>γ</a:t>
            </a:r>
            <a:r>
              <a:rPr lang="en-US" b="0" i="0" dirty="0">
                <a:solidFill>
                  <a:srgbClr val="000000"/>
                </a:solidFill>
                <a:effectLst/>
                <a:latin typeface="Helvetica Neue"/>
              </a:rPr>
              <a:t> was left unchanged since the default value obtained the best results.</a:t>
            </a:r>
          </a:p>
          <a:p>
            <a:endParaRPr lang="en-US" dirty="0"/>
          </a:p>
          <a:p>
            <a:endParaRPr lang="en-US" dirty="0"/>
          </a:p>
          <a:p>
            <a:r>
              <a:rPr lang="en-US" dirty="0"/>
              <a:t>^^ sees </a:t>
            </a:r>
            <a:r>
              <a:rPr lang="en-US" dirty="0" err="1"/>
              <a:t>polynom</a:t>
            </a:r>
            <a:r>
              <a:rPr lang="en-US" dirty="0"/>
              <a:t> gets closer than linear, so tried out different degrees of freedom</a:t>
            </a:r>
            <a:endParaRPr lang="en-BE" dirty="0"/>
          </a:p>
        </p:txBody>
      </p:sp>
      <p:sp>
        <p:nvSpPr>
          <p:cNvPr id="4" name="Slide Number Placeholder 3"/>
          <p:cNvSpPr>
            <a:spLocks noGrp="1"/>
          </p:cNvSpPr>
          <p:nvPr>
            <p:ph type="sldNum" sz="quarter" idx="5"/>
          </p:nvPr>
        </p:nvSpPr>
        <p:spPr/>
        <p:txBody>
          <a:bodyPr/>
          <a:lstStyle/>
          <a:p>
            <a:fld id="{A403B1E2-8908-4F6B-A842-024BFE26D706}" type="slidenum">
              <a:rPr lang="en-BE" smtClean="0"/>
              <a:t>7</a:t>
            </a:fld>
            <a:endParaRPr lang="en-BE"/>
          </a:p>
        </p:txBody>
      </p:sp>
    </p:spTree>
    <p:extLst>
      <p:ext uri="{BB962C8B-B14F-4D97-AF65-F5344CB8AC3E}">
        <p14:creationId xmlns:p14="http://schemas.microsoft.com/office/powerpoint/2010/main" val="1807724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A403B1E2-8908-4F6B-A842-024BFE26D706}" type="slidenum">
              <a:rPr lang="en-BE" smtClean="0"/>
              <a:t>8</a:t>
            </a:fld>
            <a:endParaRPr lang="en-BE"/>
          </a:p>
        </p:txBody>
      </p:sp>
    </p:spTree>
    <p:extLst>
      <p:ext uri="{BB962C8B-B14F-4D97-AF65-F5344CB8AC3E}">
        <p14:creationId xmlns:p14="http://schemas.microsoft.com/office/powerpoint/2010/main" val="2466158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Conclusion: not only is RBF cable of simulating spiral shape much better, also much better out of sample err.</a:t>
            </a:r>
            <a:endParaRPr lang="en-BE" dirty="0"/>
          </a:p>
        </p:txBody>
      </p:sp>
      <p:sp>
        <p:nvSpPr>
          <p:cNvPr id="4" name="Slide Number Placeholder 3"/>
          <p:cNvSpPr>
            <a:spLocks noGrp="1"/>
          </p:cNvSpPr>
          <p:nvPr>
            <p:ph type="sldNum" sz="quarter" idx="5"/>
          </p:nvPr>
        </p:nvSpPr>
        <p:spPr/>
        <p:txBody>
          <a:bodyPr/>
          <a:lstStyle/>
          <a:p>
            <a:fld id="{A403B1E2-8908-4F6B-A842-024BFE26D706}" type="slidenum">
              <a:rPr lang="en-BE" smtClean="0"/>
              <a:t>9</a:t>
            </a:fld>
            <a:endParaRPr lang="en-BE"/>
          </a:p>
        </p:txBody>
      </p:sp>
    </p:spTree>
    <p:extLst>
      <p:ext uri="{BB962C8B-B14F-4D97-AF65-F5344CB8AC3E}">
        <p14:creationId xmlns:p14="http://schemas.microsoft.com/office/powerpoint/2010/main" val="2085083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403B1E2-8908-4F6B-A842-024BFE26D706}" type="slidenum">
              <a:rPr lang="en-BE" smtClean="0"/>
              <a:t>11</a:t>
            </a:fld>
            <a:endParaRPr lang="en-BE"/>
          </a:p>
        </p:txBody>
      </p:sp>
    </p:spTree>
    <p:extLst>
      <p:ext uri="{BB962C8B-B14F-4D97-AF65-F5344CB8AC3E}">
        <p14:creationId xmlns:p14="http://schemas.microsoft.com/office/powerpoint/2010/main" val="286214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trees work by splitting data in groups, the predicated value for a group corresponds to the mean of that particular group.</a:t>
            </a:r>
          </a:p>
          <a:p>
            <a:endParaRPr lang="en-US" dirty="0"/>
          </a:p>
          <a:p>
            <a:r>
              <a:rPr lang="en-US" dirty="0"/>
              <a:t>The training process corresponds to finding the best thresholds and finding the best features to use to make those groupings. The result of training is a node.</a:t>
            </a:r>
          </a:p>
          <a:p>
            <a:r>
              <a:rPr lang="en-US" dirty="0"/>
              <a:t>^^ done by searching threshold that minimizes residual error from mean.</a:t>
            </a:r>
          </a:p>
          <a:p>
            <a:endParaRPr lang="en-US" dirty="0"/>
          </a:p>
          <a:p>
            <a:r>
              <a:rPr lang="en-US" dirty="0"/>
              <a:t>Important: there is a model!</a:t>
            </a:r>
          </a:p>
        </p:txBody>
      </p:sp>
      <p:sp>
        <p:nvSpPr>
          <p:cNvPr id="4" name="Slide Number Placeholder 3"/>
          <p:cNvSpPr>
            <a:spLocks noGrp="1"/>
          </p:cNvSpPr>
          <p:nvPr>
            <p:ph type="sldNum" sz="quarter" idx="5"/>
          </p:nvPr>
        </p:nvSpPr>
        <p:spPr/>
        <p:txBody>
          <a:bodyPr/>
          <a:lstStyle/>
          <a:p>
            <a:fld id="{A403B1E2-8908-4F6B-A842-024BFE26D706}" type="slidenum">
              <a:rPr lang="en-BE" smtClean="0"/>
              <a:t>12</a:t>
            </a:fld>
            <a:endParaRPr lang="en-BE"/>
          </a:p>
        </p:txBody>
      </p:sp>
    </p:spTree>
    <p:extLst>
      <p:ext uri="{BB962C8B-B14F-4D97-AF65-F5344CB8AC3E}">
        <p14:creationId xmlns:p14="http://schemas.microsoft.com/office/powerpoint/2010/main" val="3011807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C85C-4817-C488-9345-D48C45FCA4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F0652633-1C39-8130-50D8-EB5B1AE9B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B31C6E7E-0380-AC5D-D74C-D0EB626146F5}"/>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5" name="Footer Placeholder 4">
            <a:extLst>
              <a:ext uri="{FF2B5EF4-FFF2-40B4-BE49-F238E27FC236}">
                <a16:creationId xmlns:a16="http://schemas.microsoft.com/office/drawing/2014/main" id="{EDE24731-8E9B-095D-23E4-C804596CF60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F7A0BD6-3BB6-1C18-8EDD-0EC5A66F93D6}"/>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484609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7BAA-5B7A-85F9-BA67-6C39155DA980}"/>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3B3E5E2F-4578-D064-9D72-A048DC97EC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869994B-15DF-BF94-F2D2-2E8240282DB9}"/>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5" name="Footer Placeholder 4">
            <a:extLst>
              <a:ext uri="{FF2B5EF4-FFF2-40B4-BE49-F238E27FC236}">
                <a16:creationId xmlns:a16="http://schemas.microsoft.com/office/drawing/2014/main" id="{483424BB-D0D6-0B41-5FF6-E67A1D6593A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4455228-EAB8-3702-41C9-C2D3EFA97DDE}"/>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1046796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783526-AB52-61B9-4E9A-98A5EC3735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5F089B77-CB9F-A608-8B82-2BFDB55E51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ADAEA81-B20F-4A29-C26D-EBCFA5B8B69E}"/>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5" name="Footer Placeholder 4">
            <a:extLst>
              <a:ext uri="{FF2B5EF4-FFF2-40B4-BE49-F238E27FC236}">
                <a16:creationId xmlns:a16="http://schemas.microsoft.com/office/drawing/2014/main" id="{92C9280E-F3D3-14CD-1EA5-4F26968A6C8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7523FB9-C4C3-F1A9-CD69-639645DE92BF}"/>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1621503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060D-43B5-6941-0F59-0AFD337C140D}"/>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823C8316-BD5C-44B1-EEFA-AE0C1F03B4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8FD15D89-9DCC-8060-C458-17459680A17A}"/>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5" name="Footer Placeholder 4">
            <a:extLst>
              <a:ext uri="{FF2B5EF4-FFF2-40B4-BE49-F238E27FC236}">
                <a16:creationId xmlns:a16="http://schemas.microsoft.com/office/drawing/2014/main" id="{042A0742-D5F8-E4E3-D23C-953409FCD28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C579D67-85EB-807B-6164-5775817CE561}"/>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1505108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2075-33C7-FC47-2811-0A4CEAA285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56E6302-B15D-6241-AF68-54DC25ECA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C80F6D-0B57-7F46-CED0-35744CD92311}"/>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5" name="Footer Placeholder 4">
            <a:extLst>
              <a:ext uri="{FF2B5EF4-FFF2-40B4-BE49-F238E27FC236}">
                <a16:creationId xmlns:a16="http://schemas.microsoft.com/office/drawing/2014/main" id="{834B3C8D-B0C2-FF7D-948C-C86F8AC6A98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720809A-0C9C-3A72-9726-7E82401FC131}"/>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192473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17465-BBB2-1EE7-53DB-39FE7EE1F86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DE23993A-D0EF-AEB9-2EF2-684916034E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961C58B0-D71E-9ECB-4E0B-928E222CE6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9EB65677-20F8-F5E2-7F3E-A2AD03D71839}"/>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6" name="Footer Placeholder 5">
            <a:extLst>
              <a:ext uri="{FF2B5EF4-FFF2-40B4-BE49-F238E27FC236}">
                <a16:creationId xmlns:a16="http://schemas.microsoft.com/office/drawing/2014/main" id="{65579C9C-1D99-42BB-7FE3-F1A1BC841DE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70FCD5D-5453-BA37-3FD9-8EC893980CA1}"/>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421749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4F56-7897-8839-F995-0F12F0461270}"/>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2563F8F5-6624-F2BB-95A7-FCE9B2A576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2C6A3F-9105-9137-557E-1B31CDD6A5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93490F5B-7696-9413-4250-63FE20353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B9116C-A204-AA03-342C-7FD86FA9B5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D2AE2EC7-6B19-4208-0B11-C7778A5651DB}"/>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8" name="Footer Placeholder 7">
            <a:extLst>
              <a:ext uri="{FF2B5EF4-FFF2-40B4-BE49-F238E27FC236}">
                <a16:creationId xmlns:a16="http://schemas.microsoft.com/office/drawing/2014/main" id="{9E28A4C4-8F7D-E171-FECC-AFCB69A4DAB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FDB3B75D-3CAE-2737-69FA-ECE535DF4C0C}"/>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153350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14D2-8D24-2816-0595-4678C91676A0}"/>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AD871586-4609-FAA5-18FD-081691222696}"/>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4" name="Footer Placeholder 3">
            <a:extLst>
              <a:ext uri="{FF2B5EF4-FFF2-40B4-BE49-F238E27FC236}">
                <a16:creationId xmlns:a16="http://schemas.microsoft.com/office/drawing/2014/main" id="{676A6833-DA53-4C93-E660-F86A80788C6E}"/>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0C4CEAF9-0A5A-35D0-492B-C56E03EA3D5F}"/>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2353431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FF00E7-0C7F-8272-3CA2-AB2C37E721AC}"/>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3" name="Footer Placeholder 2">
            <a:extLst>
              <a:ext uri="{FF2B5EF4-FFF2-40B4-BE49-F238E27FC236}">
                <a16:creationId xmlns:a16="http://schemas.microsoft.com/office/drawing/2014/main" id="{27BA1748-9AB6-5ED4-B684-BDFF6AF8523B}"/>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D499DDD-A1DC-EC87-807F-9391F7B4F804}"/>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3932233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4864-C169-274C-28CC-98EC97E773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3EC7FF77-EA1E-FE35-1A55-E53E7BA578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86554FAC-BEE8-A09C-0662-C77A0E874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584E0-3A1E-32FD-CA8A-1905D9DD7C39}"/>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6" name="Footer Placeholder 5">
            <a:extLst>
              <a:ext uri="{FF2B5EF4-FFF2-40B4-BE49-F238E27FC236}">
                <a16:creationId xmlns:a16="http://schemas.microsoft.com/office/drawing/2014/main" id="{F0021A85-0D31-2617-EE94-9707F4151D6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EF89539-1E45-50D4-17E0-F4015E83E22F}"/>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1429868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B8A8-B621-212D-06E8-F10CBDC59F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661F23F6-B680-C706-B34B-3A5D4ADAA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CB891A3A-AAE3-2313-8568-FA38AC169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4AAE27-07F3-B5B9-9337-EB430401D39A}"/>
              </a:ext>
            </a:extLst>
          </p:cNvPr>
          <p:cNvSpPr>
            <a:spLocks noGrp="1"/>
          </p:cNvSpPr>
          <p:nvPr>
            <p:ph type="dt" sz="half" idx="10"/>
          </p:nvPr>
        </p:nvSpPr>
        <p:spPr/>
        <p:txBody>
          <a:bodyPr/>
          <a:lstStyle/>
          <a:p>
            <a:fld id="{5A1C9F2F-D185-40A7-89AF-6456DAD60A86}" type="datetimeFigureOut">
              <a:rPr lang="en-BE" smtClean="0"/>
              <a:t>25/06/2022</a:t>
            </a:fld>
            <a:endParaRPr lang="en-BE"/>
          </a:p>
        </p:txBody>
      </p:sp>
      <p:sp>
        <p:nvSpPr>
          <p:cNvPr id="6" name="Footer Placeholder 5">
            <a:extLst>
              <a:ext uri="{FF2B5EF4-FFF2-40B4-BE49-F238E27FC236}">
                <a16:creationId xmlns:a16="http://schemas.microsoft.com/office/drawing/2014/main" id="{C1CFFC79-7599-AC1A-F4E5-CEC3A570076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BB74A4F-723F-C2ED-F4BB-FB1C705E3652}"/>
              </a:ext>
            </a:extLst>
          </p:cNvPr>
          <p:cNvSpPr>
            <a:spLocks noGrp="1"/>
          </p:cNvSpPr>
          <p:nvPr>
            <p:ph type="sldNum" sz="quarter" idx="12"/>
          </p:nvPr>
        </p:nvSpPr>
        <p:spPr/>
        <p:txBody>
          <a:bodyPr/>
          <a:lstStyle/>
          <a:p>
            <a:fld id="{6C390459-1808-4670-BB2C-4A5FC545B5DE}" type="slidenum">
              <a:rPr lang="en-BE" smtClean="0"/>
              <a:t>‹#›</a:t>
            </a:fld>
            <a:endParaRPr lang="en-BE"/>
          </a:p>
        </p:txBody>
      </p:sp>
    </p:spTree>
    <p:extLst>
      <p:ext uri="{BB962C8B-B14F-4D97-AF65-F5344CB8AC3E}">
        <p14:creationId xmlns:p14="http://schemas.microsoft.com/office/powerpoint/2010/main" val="2505683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0DD607-0060-E226-B022-14794CF245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0A3B3D52-CBFD-719D-737B-BF48DAC90F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B35BA679-F3B7-D89A-BC8F-31EAC04A53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C9F2F-D185-40A7-89AF-6456DAD60A86}" type="datetimeFigureOut">
              <a:rPr lang="en-BE" smtClean="0"/>
              <a:t>25/06/2022</a:t>
            </a:fld>
            <a:endParaRPr lang="en-BE"/>
          </a:p>
        </p:txBody>
      </p:sp>
      <p:sp>
        <p:nvSpPr>
          <p:cNvPr id="5" name="Footer Placeholder 4">
            <a:extLst>
              <a:ext uri="{FF2B5EF4-FFF2-40B4-BE49-F238E27FC236}">
                <a16:creationId xmlns:a16="http://schemas.microsoft.com/office/drawing/2014/main" id="{E98EEB6A-BC72-B6E5-22E7-E199BF7A1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087891F7-6E0E-2EF6-B485-D0C4250F8C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90459-1808-4670-BB2C-4A5FC545B5DE}" type="slidenum">
              <a:rPr lang="en-BE" smtClean="0"/>
              <a:t>‹#›</a:t>
            </a:fld>
            <a:endParaRPr lang="en-BE"/>
          </a:p>
        </p:txBody>
      </p:sp>
    </p:spTree>
    <p:extLst>
      <p:ext uri="{BB962C8B-B14F-4D97-AF65-F5344CB8AC3E}">
        <p14:creationId xmlns:p14="http://schemas.microsoft.com/office/powerpoint/2010/main" val="340252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18/10/relationships/comments" Target="../comments/modernComment_101_27C52193.xm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8/10/relationships/comments" Target="../comments/modernComment_10F_51D50563.xm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4_10228DFE.xml"/><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18/10/relationships/comments" Target="../comments/modernComment_105_F2F98505.xm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8/10/relationships/comments" Target="../comments/modernComment_108_9EBC5038.xml"/><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D29C-A084-6414-9FA5-DD4B895D33A8}"/>
              </a:ext>
            </a:extLst>
          </p:cNvPr>
          <p:cNvSpPr>
            <a:spLocks noGrp="1"/>
          </p:cNvSpPr>
          <p:nvPr>
            <p:ph type="ctrTitle"/>
          </p:nvPr>
        </p:nvSpPr>
        <p:spPr/>
        <p:txBody>
          <a:bodyPr/>
          <a:lstStyle/>
          <a:p>
            <a:r>
              <a:rPr lang="en-US" dirty="0"/>
              <a:t>test</a:t>
            </a:r>
            <a:endParaRPr lang="en-BE" dirty="0"/>
          </a:p>
        </p:txBody>
      </p:sp>
      <p:sp>
        <p:nvSpPr>
          <p:cNvPr id="3" name="Subtitle 2">
            <a:extLst>
              <a:ext uri="{FF2B5EF4-FFF2-40B4-BE49-F238E27FC236}">
                <a16:creationId xmlns:a16="http://schemas.microsoft.com/office/drawing/2014/main" id="{BEDDF7D6-84C0-4B57-9EBE-166BA46190D0}"/>
              </a:ext>
            </a:extLst>
          </p:cNvPr>
          <p:cNvSpPr>
            <a:spLocks noGrp="1"/>
          </p:cNvSpPr>
          <p:nvPr>
            <p:ph type="subTitle" idx="1"/>
          </p:nvPr>
        </p:nvSpPr>
        <p:spPr/>
        <p:txBody>
          <a:bodyPr/>
          <a:lstStyle/>
          <a:p>
            <a:endParaRPr lang="en-BE"/>
          </a:p>
        </p:txBody>
      </p:sp>
      <p:pic>
        <p:nvPicPr>
          <p:cNvPr id="5" name="Picture 4">
            <a:extLst>
              <a:ext uri="{FF2B5EF4-FFF2-40B4-BE49-F238E27FC236}">
                <a16:creationId xmlns:a16="http://schemas.microsoft.com/office/drawing/2014/main" id="{C1416F73-9B6A-EB54-154E-99C74C967923}"/>
              </a:ext>
            </a:extLst>
          </p:cNvPr>
          <p:cNvPicPr>
            <a:picLocks noChangeAspect="1"/>
          </p:cNvPicPr>
          <p:nvPr/>
        </p:nvPicPr>
        <p:blipFill>
          <a:blip r:embed="rId2"/>
          <a:stretch>
            <a:fillRect/>
          </a:stretch>
        </p:blipFill>
        <p:spPr>
          <a:xfrm>
            <a:off x="1585894" y="0"/>
            <a:ext cx="9391529" cy="6858000"/>
          </a:xfrm>
          <a:prstGeom prst="rect">
            <a:avLst/>
          </a:prstGeom>
        </p:spPr>
      </p:pic>
    </p:spTree>
    <p:extLst>
      <p:ext uri="{BB962C8B-B14F-4D97-AF65-F5344CB8AC3E}">
        <p14:creationId xmlns:p14="http://schemas.microsoft.com/office/powerpoint/2010/main" val="375620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19DC-6159-17E0-DCBC-084C9964CA7A}"/>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5A4DF006-55DE-9E9B-0A04-C5053CC60A70}"/>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96CA1142-0513-1A08-0D00-F6B74A59E8F2}"/>
              </a:ext>
            </a:extLst>
          </p:cNvPr>
          <p:cNvPicPr>
            <a:picLocks noChangeAspect="1"/>
          </p:cNvPicPr>
          <p:nvPr/>
        </p:nvPicPr>
        <p:blipFill>
          <a:blip r:embed="rId2"/>
          <a:stretch>
            <a:fillRect/>
          </a:stretch>
        </p:blipFill>
        <p:spPr>
          <a:xfrm>
            <a:off x="2238704" y="1027906"/>
            <a:ext cx="8153804" cy="4452406"/>
          </a:xfrm>
          <a:prstGeom prst="rect">
            <a:avLst/>
          </a:prstGeom>
        </p:spPr>
      </p:pic>
    </p:spTree>
    <p:extLst>
      <p:ext uri="{BB962C8B-B14F-4D97-AF65-F5344CB8AC3E}">
        <p14:creationId xmlns:p14="http://schemas.microsoft.com/office/powerpoint/2010/main" val="301984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0C9ED-F092-E6EC-3A55-96BFF0BE98A1}"/>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66812C70-BACC-06F1-342D-E021DD1E14C2}"/>
              </a:ext>
            </a:extLst>
          </p:cNvPr>
          <p:cNvSpPr>
            <a:spLocks noGrp="1"/>
          </p:cNvSpPr>
          <p:nvPr>
            <p:ph idx="1"/>
          </p:nvPr>
        </p:nvSpPr>
        <p:spPr/>
        <p:txBody>
          <a:bodyPr/>
          <a:lstStyle/>
          <a:p>
            <a:endParaRPr lang="en-BE"/>
          </a:p>
        </p:txBody>
      </p:sp>
      <p:pic>
        <p:nvPicPr>
          <p:cNvPr id="5" name="Picture 4">
            <a:extLst>
              <a:ext uri="{FF2B5EF4-FFF2-40B4-BE49-F238E27FC236}">
                <a16:creationId xmlns:a16="http://schemas.microsoft.com/office/drawing/2014/main" id="{FA1D4A30-391A-0334-2313-9C9ABC27F89A}"/>
              </a:ext>
            </a:extLst>
          </p:cNvPr>
          <p:cNvPicPr>
            <a:picLocks noChangeAspect="1"/>
          </p:cNvPicPr>
          <p:nvPr/>
        </p:nvPicPr>
        <p:blipFill>
          <a:blip r:embed="rId3"/>
          <a:stretch>
            <a:fillRect/>
          </a:stretch>
        </p:blipFill>
        <p:spPr>
          <a:xfrm>
            <a:off x="2230576" y="1825625"/>
            <a:ext cx="6496957" cy="3724795"/>
          </a:xfrm>
          <a:prstGeom prst="rect">
            <a:avLst/>
          </a:prstGeom>
        </p:spPr>
      </p:pic>
    </p:spTree>
    <p:extLst>
      <p:ext uri="{BB962C8B-B14F-4D97-AF65-F5344CB8AC3E}">
        <p14:creationId xmlns:p14="http://schemas.microsoft.com/office/powerpoint/2010/main" val="1212928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45BC-0535-AC8A-858B-59CA5687ADAB}"/>
              </a:ext>
            </a:extLst>
          </p:cNvPr>
          <p:cNvSpPr>
            <a:spLocks noGrp="1"/>
          </p:cNvSpPr>
          <p:nvPr>
            <p:ph type="title"/>
          </p:nvPr>
        </p:nvSpPr>
        <p:spPr/>
        <p:txBody>
          <a:bodyPr/>
          <a:lstStyle/>
          <a:p>
            <a:r>
              <a:rPr lang="en-US" dirty="0"/>
              <a:t>Decision tree regression</a:t>
            </a:r>
            <a:endParaRPr lang="en-BE" dirty="0"/>
          </a:p>
        </p:txBody>
      </p:sp>
      <p:pic>
        <p:nvPicPr>
          <p:cNvPr id="5" name="Picture 4">
            <a:extLst>
              <a:ext uri="{FF2B5EF4-FFF2-40B4-BE49-F238E27FC236}">
                <a16:creationId xmlns:a16="http://schemas.microsoft.com/office/drawing/2014/main" id="{50ACA951-87A5-12A5-CF5A-A0CF3516DA48}"/>
              </a:ext>
            </a:extLst>
          </p:cNvPr>
          <p:cNvPicPr>
            <a:picLocks noChangeAspect="1"/>
          </p:cNvPicPr>
          <p:nvPr/>
        </p:nvPicPr>
        <p:blipFill>
          <a:blip r:embed="rId3"/>
          <a:stretch>
            <a:fillRect/>
          </a:stretch>
        </p:blipFill>
        <p:spPr>
          <a:xfrm>
            <a:off x="694980" y="3894436"/>
            <a:ext cx="5038966" cy="2530069"/>
          </a:xfrm>
          <a:prstGeom prst="rect">
            <a:avLst/>
          </a:prstGeom>
        </p:spPr>
      </p:pic>
      <p:sp>
        <p:nvSpPr>
          <p:cNvPr id="8" name="Content Placeholder 2">
            <a:extLst>
              <a:ext uri="{FF2B5EF4-FFF2-40B4-BE49-F238E27FC236}">
                <a16:creationId xmlns:a16="http://schemas.microsoft.com/office/drawing/2014/main" id="{16368E5C-EB03-4715-A457-7AEE4FE043C7}"/>
              </a:ext>
            </a:extLst>
          </p:cNvPr>
          <p:cNvSpPr>
            <a:spLocks noGrp="1"/>
          </p:cNvSpPr>
          <p:nvPr>
            <p:ph idx="1"/>
          </p:nvPr>
        </p:nvSpPr>
        <p:spPr>
          <a:xfrm>
            <a:off x="838200" y="1825625"/>
            <a:ext cx="10515600" cy="1688756"/>
          </a:xfrm>
        </p:spPr>
        <p:txBody>
          <a:bodyPr>
            <a:normAutofit/>
          </a:bodyPr>
          <a:lstStyle/>
          <a:p>
            <a:r>
              <a:rPr lang="en-US" dirty="0"/>
              <a:t>Splits data into groups</a:t>
            </a:r>
          </a:p>
          <a:p>
            <a:r>
              <a:rPr lang="en-US" dirty="0"/>
              <a:t>Training: searches best features/thresholds to split groups</a:t>
            </a:r>
          </a:p>
          <a:p>
            <a:r>
              <a:rPr lang="en-US" b="1" dirty="0"/>
              <a:t>!! Model = decision tree</a:t>
            </a:r>
          </a:p>
          <a:p>
            <a:endParaRPr lang="en-BE" dirty="0"/>
          </a:p>
        </p:txBody>
      </p:sp>
      <p:pic>
        <p:nvPicPr>
          <p:cNvPr id="10" name="Picture 9">
            <a:extLst>
              <a:ext uri="{FF2B5EF4-FFF2-40B4-BE49-F238E27FC236}">
                <a16:creationId xmlns:a16="http://schemas.microsoft.com/office/drawing/2014/main" id="{22352851-D359-11E3-EB90-D19C130735FF}"/>
              </a:ext>
            </a:extLst>
          </p:cNvPr>
          <p:cNvPicPr>
            <a:picLocks noChangeAspect="1"/>
          </p:cNvPicPr>
          <p:nvPr/>
        </p:nvPicPr>
        <p:blipFill>
          <a:blip r:embed="rId4"/>
          <a:stretch>
            <a:fillRect/>
          </a:stretch>
        </p:blipFill>
        <p:spPr>
          <a:xfrm>
            <a:off x="7570230" y="3516047"/>
            <a:ext cx="3427970" cy="2976828"/>
          </a:xfrm>
          <a:prstGeom prst="rect">
            <a:avLst/>
          </a:prstGeom>
        </p:spPr>
      </p:pic>
    </p:spTree>
    <p:extLst>
      <p:ext uri="{BB962C8B-B14F-4D97-AF65-F5344CB8AC3E}">
        <p14:creationId xmlns:p14="http://schemas.microsoft.com/office/powerpoint/2010/main" val="3743890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F3D5-7D36-1931-4BD7-03A17208A86E}"/>
              </a:ext>
            </a:extLst>
          </p:cNvPr>
          <p:cNvSpPr>
            <a:spLocks noGrp="1"/>
          </p:cNvSpPr>
          <p:nvPr>
            <p:ph type="title"/>
          </p:nvPr>
        </p:nvSpPr>
        <p:spPr/>
        <p:txBody>
          <a:bodyPr/>
          <a:lstStyle/>
          <a:p>
            <a:r>
              <a:rPr lang="en-US" dirty="0"/>
              <a:t>K-Nearest Neighbor (KNN)</a:t>
            </a:r>
            <a:endParaRPr lang="en-BE" dirty="0"/>
          </a:p>
        </p:txBody>
      </p:sp>
      <p:sp>
        <p:nvSpPr>
          <p:cNvPr id="3" name="Content Placeholder 2">
            <a:extLst>
              <a:ext uri="{FF2B5EF4-FFF2-40B4-BE49-F238E27FC236}">
                <a16:creationId xmlns:a16="http://schemas.microsoft.com/office/drawing/2014/main" id="{1CD84C68-3DD6-E21B-FE17-B73A54EA1F4A}"/>
              </a:ext>
            </a:extLst>
          </p:cNvPr>
          <p:cNvSpPr>
            <a:spLocks noGrp="1"/>
          </p:cNvSpPr>
          <p:nvPr>
            <p:ph idx="1"/>
          </p:nvPr>
        </p:nvSpPr>
        <p:spPr>
          <a:xfrm>
            <a:off x="838200" y="1825625"/>
            <a:ext cx="5537200" cy="1870075"/>
          </a:xfrm>
        </p:spPr>
        <p:txBody>
          <a:bodyPr>
            <a:normAutofit/>
          </a:bodyPr>
          <a:lstStyle/>
          <a:p>
            <a:r>
              <a:rPr lang="en-US" b="1" dirty="0"/>
              <a:t>!! Model = the data</a:t>
            </a:r>
          </a:p>
          <a:p>
            <a:r>
              <a:rPr lang="en-US" dirty="0"/>
              <a:t>Prediction: mean of target values in neighborhood</a:t>
            </a:r>
          </a:p>
        </p:txBody>
      </p:sp>
      <p:pic>
        <p:nvPicPr>
          <p:cNvPr id="8194" name="Picture 2" descr="image-20220602211346211">
            <a:extLst>
              <a:ext uri="{FF2B5EF4-FFF2-40B4-BE49-F238E27FC236}">
                <a16:creationId xmlns:a16="http://schemas.microsoft.com/office/drawing/2014/main" id="{901F57DB-955B-66F4-22FD-3883E6B5A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9288" y="2263775"/>
            <a:ext cx="385762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4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9CB1-87CD-9F58-0069-AA330BB4A6A2}"/>
              </a:ext>
            </a:extLst>
          </p:cNvPr>
          <p:cNvSpPr>
            <a:spLocks noGrp="1"/>
          </p:cNvSpPr>
          <p:nvPr>
            <p:ph type="title"/>
          </p:nvPr>
        </p:nvSpPr>
        <p:spPr/>
        <p:txBody>
          <a:bodyPr/>
          <a:lstStyle/>
          <a:p>
            <a:r>
              <a:rPr lang="en-US" dirty="0"/>
              <a:t>Dataset</a:t>
            </a:r>
            <a:endParaRPr lang="en-BE" dirty="0"/>
          </a:p>
        </p:txBody>
      </p:sp>
      <p:sp>
        <p:nvSpPr>
          <p:cNvPr id="3" name="Content Placeholder 2">
            <a:extLst>
              <a:ext uri="{FF2B5EF4-FFF2-40B4-BE49-F238E27FC236}">
                <a16:creationId xmlns:a16="http://schemas.microsoft.com/office/drawing/2014/main" id="{29CA9EAC-B796-C594-A9C9-A12E8A384EB5}"/>
              </a:ext>
            </a:extLst>
          </p:cNvPr>
          <p:cNvSpPr>
            <a:spLocks noGrp="1"/>
          </p:cNvSpPr>
          <p:nvPr>
            <p:ph idx="1"/>
          </p:nvPr>
        </p:nvSpPr>
        <p:spPr>
          <a:xfrm>
            <a:off x="838200" y="1690688"/>
            <a:ext cx="10414000" cy="2157411"/>
          </a:xfrm>
        </p:spPr>
        <p:txBody>
          <a:bodyPr>
            <a:normAutofit/>
          </a:bodyPr>
          <a:lstStyle/>
          <a:p>
            <a:r>
              <a:rPr lang="en-US" b="1" dirty="0"/>
              <a:t>Given</a:t>
            </a:r>
            <a:r>
              <a:rPr lang="en-US" dirty="0"/>
              <a:t>: temperatures + humidity of specific rooms in the house</a:t>
            </a:r>
          </a:p>
          <a:p>
            <a:r>
              <a:rPr lang="en-US" b="1" dirty="0"/>
              <a:t>Objective</a:t>
            </a:r>
            <a:r>
              <a:rPr lang="en-US" dirty="0"/>
              <a:t>: predict Room Humidity in kitchen</a:t>
            </a:r>
          </a:p>
          <a:p>
            <a:r>
              <a:rPr lang="en-US" dirty="0"/>
              <a:t>Measurement every 10 minutes, for 4 months</a:t>
            </a:r>
            <a:endParaRPr lang="en-BE" dirty="0"/>
          </a:p>
        </p:txBody>
      </p:sp>
      <p:pic>
        <p:nvPicPr>
          <p:cNvPr id="9" name="Picture 8">
            <a:extLst>
              <a:ext uri="{FF2B5EF4-FFF2-40B4-BE49-F238E27FC236}">
                <a16:creationId xmlns:a16="http://schemas.microsoft.com/office/drawing/2014/main" id="{722E5C48-0EB1-4739-948F-92A58F56ACA4}"/>
              </a:ext>
            </a:extLst>
          </p:cNvPr>
          <p:cNvPicPr>
            <a:picLocks noChangeAspect="1"/>
          </p:cNvPicPr>
          <p:nvPr/>
        </p:nvPicPr>
        <p:blipFill>
          <a:blip r:embed="rId3"/>
          <a:stretch>
            <a:fillRect/>
          </a:stretch>
        </p:blipFill>
        <p:spPr>
          <a:xfrm>
            <a:off x="0" y="3991782"/>
            <a:ext cx="12192000" cy="2852725"/>
          </a:xfrm>
          <a:prstGeom prst="rect">
            <a:avLst/>
          </a:prstGeom>
        </p:spPr>
      </p:pic>
    </p:spTree>
    <p:extLst>
      <p:ext uri="{BB962C8B-B14F-4D97-AF65-F5344CB8AC3E}">
        <p14:creationId xmlns:p14="http://schemas.microsoft.com/office/powerpoint/2010/main" val="233659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2609666-A138-361B-5904-5C43D22EF098}"/>
              </a:ext>
            </a:extLst>
          </p:cNvPr>
          <p:cNvSpPr>
            <a:spLocks noGrp="1"/>
          </p:cNvSpPr>
          <p:nvPr>
            <p:ph type="subTitle" idx="1"/>
          </p:nvPr>
        </p:nvSpPr>
        <p:spPr>
          <a:xfrm>
            <a:off x="4565973" y="1681200"/>
            <a:ext cx="3060050" cy="2266133"/>
          </a:xfrm>
        </p:spPr>
        <p:txBody>
          <a:bodyPr>
            <a:normAutofit/>
          </a:bodyPr>
          <a:lstStyle/>
          <a:p>
            <a:pPr algn="l"/>
            <a:r>
              <a:rPr lang="en-US" sz="3200" b="1" dirty="0"/>
              <a:t>SVM Kernels:</a:t>
            </a:r>
          </a:p>
          <a:p>
            <a:pPr marL="342900" indent="-342900" algn="l">
              <a:buFont typeface="Arial" panose="020B0604020202020204" pitchFamily="34" charset="0"/>
              <a:buChar char="•"/>
            </a:pPr>
            <a:r>
              <a:rPr lang="en-US" sz="3200" dirty="0"/>
              <a:t>linear  </a:t>
            </a:r>
          </a:p>
          <a:p>
            <a:pPr marL="342900" indent="-342900" algn="l">
              <a:buFont typeface="Arial" panose="020B0604020202020204" pitchFamily="34" charset="0"/>
              <a:buChar char="•"/>
            </a:pPr>
            <a:r>
              <a:rPr lang="en-US" sz="3200" dirty="0"/>
              <a:t>vs polynomial</a:t>
            </a:r>
          </a:p>
          <a:p>
            <a:pPr marL="342900" indent="-342900" algn="l">
              <a:buFont typeface="Arial" panose="020B0604020202020204" pitchFamily="34" charset="0"/>
              <a:buChar char="•"/>
            </a:pPr>
            <a:r>
              <a:rPr lang="en-US" sz="3200" dirty="0"/>
              <a:t>vs RBF kernel</a:t>
            </a:r>
            <a:endParaRPr lang="en-BE" sz="3200" dirty="0"/>
          </a:p>
        </p:txBody>
      </p:sp>
      <p:sp>
        <p:nvSpPr>
          <p:cNvPr id="10" name="TextBox 9">
            <a:extLst>
              <a:ext uri="{FF2B5EF4-FFF2-40B4-BE49-F238E27FC236}">
                <a16:creationId xmlns:a16="http://schemas.microsoft.com/office/drawing/2014/main" id="{F98F8925-9F42-2164-47CB-89B5C505E1D6}"/>
              </a:ext>
            </a:extLst>
          </p:cNvPr>
          <p:cNvSpPr txBox="1"/>
          <p:nvPr/>
        </p:nvSpPr>
        <p:spPr>
          <a:xfrm>
            <a:off x="1035155" y="4717845"/>
            <a:ext cx="10121689" cy="523220"/>
          </a:xfrm>
          <a:prstGeom prst="rect">
            <a:avLst/>
          </a:prstGeom>
          <a:noFill/>
        </p:spPr>
        <p:txBody>
          <a:bodyPr wrap="square">
            <a:spAutoFit/>
          </a:bodyPr>
          <a:lstStyle/>
          <a:p>
            <a:pPr algn="ctr"/>
            <a:r>
              <a:rPr lang="en-US" sz="2800" b="1" dirty="0"/>
              <a:t>Question</a:t>
            </a:r>
            <a:r>
              <a:rPr lang="en-US" sz="2800" dirty="0"/>
              <a:t>: </a:t>
            </a:r>
            <a:r>
              <a:rPr lang="en-US" sz="2800" i="1" dirty="0"/>
              <a:t>How do they compare, given non linear data?</a:t>
            </a:r>
            <a:endParaRPr lang="en-BE" sz="2800" i="1" dirty="0"/>
          </a:p>
        </p:txBody>
      </p:sp>
      <p:pic>
        <p:nvPicPr>
          <p:cNvPr id="12" name="Picture 11">
            <a:extLst>
              <a:ext uri="{FF2B5EF4-FFF2-40B4-BE49-F238E27FC236}">
                <a16:creationId xmlns:a16="http://schemas.microsoft.com/office/drawing/2014/main" id="{D9BCFDDD-436F-5F96-DF41-EF33B5679AA2}"/>
              </a:ext>
            </a:extLst>
          </p:cNvPr>
          <p:cNvPicPr>
            <a:picLocks noChangeAspect="1"/>
          </p:cNvPicPr>
          <p:nvPr/>
        </p:nvPicPr>
        <p:blipFill>
          <a:blip r:embed="rId2"/>
          <a:stretch>
            <a:fillRect/>
          </a:stretch>
        </p:blipFill>
        <p:spPr>
          <a:xfrm>
            <a:off x="3192757" y="4224875"/>
            <a:ext cx="5806483" cy="207374"/>
          </a:xfrm>
          <a:prstGeom prst="rect">
            <a:avLst/>
          </a:prstGeom>
        </p:spPr>
      </p:pic>
    </p:spTree>
    <p:extLst>
      <p:ext uri="{BB962C8B-B14F-4D97-AF65-F5344CB8AC3E}">
        <p14:creationId xmlns:p14="http://schemas.microsoft.com/office/powerpoint/2010/main" val="2784118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619E-D60B-6AB6-B5FB-4EC0D4FE30C3}"/>
              </a:ext>
            </a:extLst>
          </p:cNvPr>
          <p:cNvSpPr>
            <a:spLocks noGrp="1"/>
          </p:cNvSpPr>
          <p:nvPr>
            <p:ph type="title"/>
          </p:nvPr>
        </p:nvSpPr>
        <p:spPr/>
        <p:txBody>
          <a:bodyPr/>
          <a:lstStyle/>
          <a:p>
            <a:r>
              <a:rPr lang="en-US" dirty="0"/>
              <a:t>Why do we even need kernels?</a:t>
            </a:r>
            <a:endParaRPr lang="en-BE" dirty="0"/>
          </a:p>
        </p:txBody>
      </p:sp>
      <p:pic>
        <p:nvPicPr>
          <p:cNvPr id="5" name="Content Placeholder 4" descr="Chart, scatter chart&#10;&#10;Description automatically generated">
            <a:extLst>
              <a:ext uri="{FF2B5EF4-FFF2-40B4-BE49-F238E27FC236}">
                <a16:creationId xmlns:a16="http://schemas.microsoft.com/office/drawing/2014/main" id="{70C6EB53-0A8C-6AAB-9A3C-B82337A8131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7673" t="15001" r="6212" b="14553"/>
          <a:stretch/>
        </p:blipFill>
        <p:spPr>
          <a:xfrm>
            <a:off x="7023652" y="2882368"/>
            <a:ext cx="3914791" cy="1626814"/>
          </a:xfrm>
        </p:spPr>
      </p:pic>
      <p:pic>
        <p:nvPicPr>
          <p:cNvPr id="7" name="Picture 6" descr="Chart, bubble chart&#10;&#10;Description automatically generated">
            <a:extLst>
              <a:ext uri="{FF2B5EF4-FFF2-40B4-BE49-F238E27FC236}">
                <a16:creationId xmlns:a16="http://schemas.microsoft.com/office/drawing/2014/main" id="{C3236098-1450-0A39-306F-8E1D29A53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512262"/>
            <a:ext cx="3914791" cy="2520000"/>
          </a:xfrm>
          <a:prstGeom prst="rect">
            <a:avLst/>
          </a:prstGeom>
        </p:spPr>
      </p:pic>
      <p:cxnSp>
        <p:nvCxnSpPr>
          <p:cNvPr id="9" name="Straight Connector 8">
            <a:extLst>
              <a:ext uri="{FF2B5EF4-FFF2-40B4-BE49-F238E27FC236}">
                <a16:creationId xmlns:a16="http://schemas.microsoft.com/office/drawing/2014/main" id="{F15912F4-87C6-85E5-2355-A21D82803573}"/>
              </a:ext>
            </a:extLst>
          </p:cNvPr>
          <p:cNvCxnSpPr>
            <a:cxnSpLocks/>
          </p:cNvCxnSpPr>
          <p:nvPr/>
        </p:nvCxnSpPr>
        <p:spPr>
          <a:xfrm>
            <a:off x="6843744" y="3668341"/>
            <a:ext cx="4094699" cy="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9EEE4F9B-6558-923F-9054-59E8E84E3ACB}"/>
              </a:ext>
            </a:extLst>
          </p:cNvPr>
          <p:cNvGrpSpPr/>
          <p:nvPr/>
        </p:nvGrpSpPr>
        <p:grpSpPr>
          <a:xfrm>
            <a:off x="5168349" y="3141278"/>
            <a:ext cx="1016978" cy="817255"/>
            <a:chOff x="5348257" y="3366565"/>
            <a:chExt cx="1016978" cy="817255"/>
          </a:xfrm>
        </p:grpSpPr>
        <p:pic>
          <p:nvPicPr>
            <p:cNvPr id="2052" name="Picture 4" descr="Φ - Wiktionary">
              <a:extLst>
                <a:ext uri="{FF2B5EF4-FFF2-40B4-BE49-F238E27FC236}">
                  <a16:creationId xmlns:a16="http://schemas.microsoft.com/office/drawing/2014/main" id="{1EDEA322-DCA1-9C78-87FF-5EB77B4E6B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3644" y="3366565"/>
              <a:ext cx="469447" cy="4694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D78AC07-7BD2-C24F-7760-F3733838CF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8257" y="3772262"/>
              <a:ext cx="1016978" cy="411558"/>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5F08B64B-7087-C747-314D-7FC6DBA555C9}"/>
              </a:ext>
            </a:extLst>
          </p:cNvPr>
          <p:cNvPicPr>
            <a:picLocks noChangeAspect="1"/>
          </p:cNvPicPr>
          <p:nvPr/>
        </p:nvPicPr>
        <p:blipFill>
          <a:blip r:embed="rId8"/>
          <a:stretch>
            <a:fillRect/>
          </a:stretch>
        </p:blipFill>
        <p:spPr>
          <a:xfrm>
            <a:off x="6528230" y="5482231"/>
            <a:ext cx="4905633" cy="879631"/>
          </a:xfrm>
          <a:prstGeom prst="rect">
            <a:avLst/>
          </a:prstGeom>
        </p:spPr>
      </p:pic>
      <p:pic>
        <p:nvPicPr>
          <p:cNvPr id="22" name="Picture 21">
            <a:extLst>
              <a:ext uri="{FF2B5EF4-FFF2-40B4-BE49-F238E27FC236}">
                <a16:creationId xmlns:a16="http://schemas.microsoft.com/office/drawing/2014/main" id="{2B628CCD-FE48-363D-9895-7A9187ACF5F9}"/>
              </a:ext>
            </a:extLst>
          </p:cNvPr>
          <p:cNvPicPr>
            <a:picLocks noChangeAspect="1"/>
          </p:cNvPicPr>
          <p:nvPr/>
        </p:nvPicPr>
        <p:blipFill>
          <a:blip r:embed="rId9"/>
          <a:stretch>
            <a:fillRect/>
          </a:stretch>
        </p:blipFill>
        <p:spPr>
          <a:xfrm>
            <a:off x="921674" y="5509971"/>
            <a:ext cx="4246675" cy="824153"/>
          </a:xfrm>
          <a:prstGeom prst="rect">
            <a:avLst/>
          </a:prstGeom>
        </p:spPr>
      </p:pic>
    </p:spTree>
    <p:extLst>
      <p:ext uri="{BB962C8B-B14F-4D97-AF65-F5344CB8AC3E}">
        <p14:creationId xmlns:p14="http://schemas.microsoft.com/office/powerpoint/2010/main" val="667230611"/>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619E-D60B-6AB6-B5FB-4EC0D4FE30C3}"/>
              </a:ext>
            </a:extLst>
          </p:cNvPr>
          <p:cNvSpPr>
            <a:spLocks noGrp="1"/>
          </p:cNvSpPr>
          <p:nvPr>
            <p:ph type="title"/>
          </p:nvPr>
        </p:nvSpPr>
        <p:spPr/>
        <p:txBody>
          <a:bodyPr/>
          <a:lstStyle/>
          <a:p>
            <a:r>
              <a:rPr lang="en-US" dirty="0"/>
              <a:t>Why do we even need kernels?</a:t>
            </a:r>
            <a:endParaRPr lang="en-BE" dirty="0"/>
          </a:p>
        </p:txBody>
      </p:sp>
      <p:pic>
        <p:nvPicPr>
          <p:cNvPr id="5" name="Content Placeholder 4" descr="Chart, scatter chart&#10;&#10;Description automatically generated">
            <a:extLst>
              <a:ext uri="{FF2B5EF4-FFF2-40B4-BE49-F238E27FC236}">
                <a16:creationId xmlns:a16="http://schemas.microsoft.com/office/drawing/2014/main" id="{70C6EB53-0A8C-6AAB-9A3C-B82337A8131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7673" t="15001" r="6212" b="14553"/>
          <a:stretch/>
        </p:blipFill>
        <p:spPr>
          <a:xfrm>
            <a:off x="7023652" y="2882368"/>
            <a:ext cx="3914791" cy="1626814"/>
          </a:xfrm>
        </p:spPr>
      </p:pic>
      <p:pic>
        <p:nvPicPr>
          <p:cNvPr id="7" name="Picture 6" descr="Chart, bubble chart&#10;&#10;Description automatically generated">
            <a:extLst>
              <a:ext uri="{FF2B5EF4-FFF2-40B4-BE49-F238E27FC236}">
                <a16:creationId xmlns:a16="http://schemas.microsoft.com/office/drawing/2014/main" id="{C3236098-1450-0A39-306F-8E1D29A53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512262"/>
            <a:ext cx="3914791" cy="2520000"/>
          </a:xfrm>
          <a:prstGeom prst="rect">
            <a:avLst/>
          </a:prstGeom>
        </p:spPr>
      </p:pic>
      <p:cxnSp>
        <p:nvCxnSpPr>
          <p:cNvPr id="9" name="Straight Connector 8">
            <a:extLst>
              <a:ext uri="{FF2B5EF4-FFF2-40B4-BE49-F238E27FC236}">
                <a16:creationId xmlns:a16="http://schemas.microsoft.com/office/drawing/2014/main" id="{F15912F4-87C6-85E5-2355-A21D82803573}"/>
              </a:ext>
            </a:extLst>
          </p:cNvPr>
          <p:cNvCxnSpPr>
            <a:cxnSpLocks/>
          </p:cNvCxnSpPr>
          <p:nvPr/>
        </p:nvCxnSpPr>
        <p:spPr>
          <a:xfrm>
            <a:off x="6843744" y="3668341"/>
            <a:ext cx="4094699" cy="0"/>
          </a:xfrm>
          <a:prstGeom prst="line">
            <a:avLst/>
          </a:prstGeom>
          <a:ln w="28575">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9EEE4F9B-6558-923F-9054-59E8E84E3ACB}"/>
              </a:ext>
            </a:extLst>
          </p:cNvPr>
          <p:cNvGrpSpPr/>
          <p:nvPr/>
        </p:nvGrpSpPr>
        <p:grpSpPr>
          <a:xfrm>
            <a:off x="5168349" y="3141278"/>
            <a:ext cx="1016978" cy="817255"/>
            <a:chOff x="5348257" y="3366565"/>
            <a:chExt cx="1016978" cy="817255"/>
          </a:xfrm>
        </p:grpSpPr>
        <p:pic>
          <p:nvPicPr>
            <p:cNvPr id="2052" name="Picture 4" descr="Φ - Wiktionary">
              <a:extLst>
                <a:ext uri="{FF2B5EF4-FFF2-40B4-BE49-F238E27FC236}">
                  <a16:creationId xmlns:a16="http://schemas.microsoft.com/office/drawing/2014/main" id="{1EDEA322-DCA1-9C78-87FF-5EB77B4E6B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3644" y="3366565"/>
              <a:ext cx="469447" cy="4694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D78AC07-7BD2-C24F-7760-F3733838CF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8257" y="3772262"/>
              <a:ext cx="1016978" cy="411558"/>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2B628CCD-FE48-363D-9895-7A9187ACF5F9}"/>
              </a:ext>
            </a:extLst>
          </p:cNvPr>
          <p:cNvPicPr>
            <a:picLocks noChangeAspect="1"/>
          </p:cNvPicPr>
          <p:nvPr/>
        </p:nvPicPr>
        <p:blipFill>
          <a:blip r:embed="rId8"/>
          <a:stretch>
            <a:fillRect/>
          </a:stretch>
        </p:blipFill>
        <p:spPr>
          <a:xfrm>
            <a:off x="921674" y="5509971"/>
            <a:ext cx="4246675" cy="824153"/>
          </a:xfrm>
          <a:prstGeom prst="rect">
            <a:avLst/>
          </a:prstGeom>
        </p:spPr>
      </p:pic>
      <p:pic>
        <p:nvPicPr>
          <p:cNvPr id="4" name="Picture 3">
            <a:extLst>
              <a:ext uri="{FF2B5EF4-FFF2-40B4-BE49-F238E27FC236}">
                <a16:creationId xmlns:a16="http://schemas.microsoft.com/office/drawing/2014/main" id="{F182FB49-5396-27E7-6A89-456D491AE788}"/>
              </a:ext>
            </a:extLst>
          </p:cNvPr>
          <p:cNvPicPr>
            <a:picLocks noChangeAspect="1"/>
          </p:cNvPicPr>
          <p:nvPr/>
        </p:nvPicPr>
        <p:blipFill>
          <a:blip r:embed="rId9"/>
          <a:stretch>
            <a:fillRect/>
          </a:stretch>
        </p:blipFill>
        <p:spPr>
          <a:xfrm>
            <a:off x="6877716" y="5533674"/>
            <a:ext cx="4246675" cy="836783"/>
          </a:xfrm>
          <a:prstGeom prst="rect">
            <a:avLst/>
          </a:prstGeom>
        </p:spPr>
      </p:pic>
    </p:spTree>
    <p:extLst>
      <p:ext uri="{BB962C8B-B14F-4D97-AF65-F5344CB8AC3E}">
        <p14:creationId xmlns:p14="http://schemas.microsoft.com/office/powerpoint/2010/main" val="137291504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619E-D60B-6AB6-B5FB-4EC0D4FE30C3}"/>
              </a:ext>
            </a:extLst>
          </p:cNvPr>
          <p:cNvSpPr>
            <a:spLocks noGrp="1"/>
          </p:cNvSpPr>
          <p:nvPr>
            <p:ph type="title"/>
          </p:nvPr>
        </p:nvSpPr>
        <p:spPr/>
        <p:txBody>
          <a:bodyPr/>
          <a:lstStyle/>
          <a:p>
            <a:r>
              <a:rPr lang="en-US" dirty="0"/>
              <a:t>Setup</a:t>
            </a:r>
            <a:endParaRPr lang="en-BE" dirty="0"/>
          </a:p>
        </p:txBody>
      </p:sp>
      <p:grpSp>
        <p:nvGrpSpPr>
          <p:cNvPr id="20" name="Group 19">
            <a:extLst>
              <a:ext uri="{FF2B5EF4-FFF2-40B4-BE49-F238E27FC236}">
                <a16:creationId xmlns:a16="http://schemas.microsoft.com/office/drawing/2014/main" id="{268FFF94-7FD2-40F5-2A98-8C070770026A}"/>
              </a:ext>
            </a:extLst>
          </p:cNvPr>
          <p:cNvGrpSpPr/>
          <p:nvPr/>
        </p:nvGrpSpPr>
        <p:grpSpPr>
          <a:xfrm>
            <a:off x="141660" y="1690687"/>
            <a:ext cx="11908680" cy="3069932"/>
            <a:chOff x="141660" y="1690687"/>
            <a:chExt cx="11908680" cy="3069932"/>
          </a:xfrm>
        </p:grpSpPr>
        <p:grpSp>
          <p:nvGrpSpPr>
            <p:cNvPr id="19" name="Group 18">
              <a:extLst>
                <a:ext uri="{FF2B5EF4-FFF2-40B4-BE49-F238E27FC236}">
                  <a16:creationId xmlns:a16="http://schemas.microsoft.com/office/drawing/2014/main" id="{C71295F0-1BAD-129F-91FF-40DBD40BC105}"/>
                </a:ext>
              </a:extLst>
            </p:cNvPr>
            <p:cNvGrpSpPr/>
            <p:nvPr/>
          </p:nvGrpSpPr>
          <p:grpSpPr>
            <a:xfrm>
              <a:off x="141660" y="1690687"/>
              <a:ext cx="11908680" cy="2268451"/>
              <a:chOff x="141660" y="1690687"/>
              <a:chExt cx="11908680" cy="2268451"/>
            </a:xfrm>
          </p:grpSpPr>
          <p:pic>
            <p:nvPicPr>
              <p:cNvPr id="7" name="Picture 6" descr="Chart, bubble chart&#10;&#10;Description automatically generated">
                <a:extLst>
                  <a:ext uri="{FF2B5EF4-FFF2-40B4-BE49-F238E27FC236}">
                    <a16:creationId xmlns:a16="http://schemas.microsoft.com/office/drawing/2014/main" id="{C3236098-1450-0A39-306F-8E1D29A53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60" y="1799138"/>
                <a:ext cx="3355535" cy="2160000"/>
              </a:xfrm>
              <a:prstGeom prst="rect">
                <a:avLst/>
              </a:prstGeom>
            </p:spPr>
          </p:pic>
          <p:pic>
            <p:nvPicPr>
              <p:cNvPr id="14" name="Picture 13" descr="Chart, bubble chart&#10;&#10;Description automatically generated">
                <a:extLst>
                  <a:ext uri="{FF2B5EF4-FFF2-40B4-BE49-F238E27FC236}">
                    <a16:creationId xmlns:a16="http://schemas.microsoft.com/office/drawing/2014/main" id="{FBDF723D-42CE-EA26-61E1-CF8E47187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399" y="1690687"/>
                <a:ext cx="3324255" cy="2160000"/>
              </a:xfrm>
              <a:prstGeom prst="rect">
                <a:avLst/>
              </a:prstGeom>
            </p:spPr>
          </p:pic>
          <p:pic>
            <p:nvPicPr>
              <p:cNvPr id="17" name="Picture 16" descr="Chart, scatter chart&#10;&#10;Description automatically generated">
                <a:extLst>
                  <a:ext uri="{FF2B5EF4-FFF2-40B4-BE49-F238E27FC236}">
                    <a16:creationId xmlns:a16="http://schemas.microsoft.com/office/drawing/2014/main" id="{447547A3-C23D-CE64-C808-D60931C16B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9859" y="1690688"/>
                <a:ext cx="3330481" cy="2160000"/>
              </a:xfrm>
              <a:prstGeom prst="rect">
                <a:avLst/>
              </a:prstGeom>
            </p:spPr>
          </p:pic>
          <p:sp>
            <p:nvSpPr>
              <p:cNvPr id="23" name="Title 1">
                <a:extLst>
                  <a:ext uri="{FF2B5EF4-FFF2-40B4-BE49-F238E27FC236}">
                    <a16:creationId xmlns:a16="http://schemas.microsoft.com/office/drawing/2014/main" id="{5AC6FCD4-3778-7994-B578-8847EDA82F82}"/>
                  </a:ext>
                </a:extLst>
              </p:cNvPr>
              <p:cNvSpPr txBox="1">
                <a:spLocks/>
              </p:cNvSpPr>
              <p:nvPr/>
            </p:nvSpPr>
            <p:spPr>
              <a:xfrm>
                <a:off x="3378035" y="2103437"/>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t>
                </a:r>
                <a:endParaRPr lang="en-BE" dirty="0"/>
              </a:p>
            </p:txBody>
          </p:sp>
          <p:sp>
            <p:nvSpPr>
              <p:cNvPr id="24" name="Title 1">
                <a:extLst>
                  <a:ext uri="{FF2B5EF4-FFF2-40B4-BE49-F238E27FC236}">
                    <a16:creationId xmlns:a16="http://schemas.microsoft.com/office/drawing/2014/main" id="{5D8131B1-CD9C-3203-BE0E-646364C03BB8}"/>
                  </a:ext>
                </a:extLst>
              </p:cNvPr>
              <p:cNvSpPr txBox="1">
                <a:spLocks/>
              </p:cNvSpPr>
              <p:nvPr/>
            </p:nvSpPr>
            <p:spPr>
              <a:xfrm>
                <a:off x="7626528" y="2107906"/>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t>
                </a:r>
                <a:endParaRPr lang="en-BE" dirty="0"/>
              </a:p>
            </p:txBody>
          </p:sp>
        </p:grpSp>
        <p:sp>
          <p:nvSpPr>
            <p:cNvPr id="25" name="Title 1">
              <a:extLst>
                <a:ext uri="{FF2B5EF4-FFF2-40B4-BE49-F238E27FC236}">
                  <a16:creationId xmlns:a16="http://schemas.microsoft.com/office/drawing/2014/main" id="{7E4C6CF5-BA59-4A6E-C176-9C17F3CAB7D1}"/>
                </a:ext>
              </a:extLst>
            </p:cNvPr>
            <p:cNvSpPr txBox="1">
              <a:spLocks/>
            </p:cNvSpPr>
            <p:nvPr/>
          </p:nvSpPr>
          <p:spPr>
            <a:xfrm>
              <a:off x="5489798" y="3435056"/>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Train</a:t>
              </a:r>
              <a:endParaRPr lang="en-BE" sz="3200" dirty="0"/>
            </a:p>
          </p:txBody>
        </p:sp>
        <p:sp>
          <p:nvSpPr>
            <p:cNvPr id="26" name="Title 1">
              <a:extLst>
                <a:ext uri="{FF2B5EF4-FFF2-40B4-BE49-F238E27FC236}">
                  <a16:creationId xmlns:a16="http://schemas.microsoft.com/office/drawing/2014/main" id="{FB77E758-1EB4-3EAB-CFF5-E1EB3AC7E021}"/>
                </a:ext>
              </a:extLst>
            </p:cNvPr>
            <p:cNvSpPr txBox="1">
              <a:spLocks/>
            </p:cNvSpPr>
            <p:nvPr/>
          </p:nvSpPr>
          <p:spPr>
            <a:xfrm>
              <a:off x="9763257" y="3435056"/>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Test</a:t>
              </a:r>
              <a:endParaRPr lang="en-BE" sz="3200" dirty="0"/>
            </a:p>
          </p:txBody>
        </p:sp>
      </p:grpSp>
      <p:sp>
        <p:nvSpPr>
          <p:cNvPr id="31" name="TextBox 30">
            <a:extLst>
              <a:ext uri="{FF2B5EF4-FFF2-40B4-BE49-F238E27FC236}">
                <a16:creationId xmlns:a16="http://schemas.microsoft.com/office/drawing/2014/main" id="{E93FC643-C553-6701-302A-FAE930E36419}"/>
              </a:ext>
            </a:extLst>
          </p:cNvPr>
          <p:cNvSpPr txBox="1"/>
          <p:nvPr/>
        </p:nvSpPr>
        <p:spPr>
          <a:xfrm>
            <a:off x="427453" y="5340945"/>
            <a:ext cx="5668547" cy="2031325"/>
          </a:xfrm>
          <a:prstGeom prst="rect">
            <a:avLst/>
          </a:prstGeom>
          <a:noFill/>
        </p:spPr>
        <p:txBody>
          <a:bodyPr wrap="square">
            <a:spAutoFit/>
          </a:bodyPr>
          <a:lstStyle/>
          <a:p>
            <a:r>
              <a:rPr lang="en-US" b="0" dirty="0">
                <a:solidFill>
                  <a:srgbClr val="000000"/>
                </a:solidFill>
                <a:effectLst/>
                <a:latin typeface="Consolas" panose="020B0609020204030204" pitchFamily="49" charset="0"/>
              </a:rPr>
              <a:t>&gt; linear = </a:t>
            </a:r>
            <a:r>
              <a:rPr lang="en-US" b="0" dirty="0" err="1">
                <a:solidFill>
                  <a:srgbClr val="000000"/>
                </a:solidFill>
                <a:effectLst/>
                <a:latin typeface="Consolas" panose="020B0609020204030204" pitchFamily="49" charset="0"/>
              </a:rPr>
              <a:t>svm.SVC</a:t>
            </a:r>
            <a:r>
              <a:rPr lang="en-US" b="0" dirty="0">
                <a:solidFill>
                  <a:srgbClr val="000000"/>
                </a:solidFill>
                <a:effectLst/>
                <a:latin typeface="Consolas" panose="020B0609020204030204" pitchFamily="49" charset="0"/>
              </a:rPr>
              <a:t>(kernel=</a:t>
            </a:r>
            <a:r>
              <a:rPr lang="en-US" b="0" dirty="0">
                <a:solidFill>
                  <a:srgbClr val="A31515"/>
                </a:solidFill>
                <a:effectLst/>
                <a:latin typeface="Consolas" panose="020B0609020204030204" pitchFamily="49" charset="0"/>
              </a:rPr>
              <a:t>'linear'</a:t>
            </a:r>
            <a:r>
              <a:rPr lang="en-US" b="0" dirty="0">
                <a:solidFill>
                  <a:srgbClr val="000000"/>
                </a:solidFill>
                <a:effectLst/>
                <a:latin typeface="Consolas" panose="020B0609020204030204" pitchFamily="49" charset="0"/>
              </a:rPr>
              <a:t>, C=</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&gt; linear = </a:t>
            </a:r>
            <a:r>
              <a:rPr lang="en-US" b="0" dirty="0" err="1">
                <a:solidFill>
                  <a:srgbClr val="000000"/>
                </a:solidFill>
                <a:effectLst/>
                <a:latin typeface="Consolas" panose="020B0609020204030204" pitchFamily="49" charset="0"/>
              </a:rPr>
              <a:t>model.fit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X_train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y_train</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&gt; poly = …</a:t>
            </a:r>
          </a:p>
          <a:p>
            <a:r>
              <a:rPr lang="en-US" b="0" dirty="0">
                <a:solidFill>
                  <a:srgbClr val="000000"/>
                </a:solidFill>
                <a:effectLst/>
                <a:latin typeface="Consolas" panose="020B0609020204030204" pitchFamily="49" charset="0"/>
              </a:rPr>
              <a:t>&gt; </a:t>
            </a:r>
            <a:r>
              <a:rPr lang="en-US" b="0" dirty="0" err="1">
                <a:solidFill>
                  <a:srgbClr val="000000"/>
                </a:solidFill>
                <a:effectLst/>
                <a:latin typeface="Consolas" panose="020B0609020204030204" pitchFamily="49" charset="0"/>
              </a:rPr>
              <a:t>rbf</a:t>
            </a:r>
            <a:r>
              <a:rPr lang="en-US" b="0" dirty="0">
                <a:solidFill>
                  <a:srgbClr val="000000"/>
                </a:solidFill>
                <a:effectLst/>
                <a:latin typeface="Consolas" panose="020B0609020204030204" pitchFamily="49" charset="0"/>
              </a:rPr>
              <a:t> = …</a:t>
            </a:r>
          </a:p>
          <a:p>
            <a:endParaRPr lang="en-US" dirty="0"/>
          </a:p>
          <a:p>
            <a:endParaRPr lang="en-BE" dirty="0"/>
          </a:p>
        </p:txBody>
      </p:sp>
      <p:pic>
        <p:nvPicPr>
          <p:cNvPr id="30" name="Picture 29">
            <a:extLst>
              <a:ext uri="{FF2B5EF4-FFF2-40B4-BE49-F238E27FC236}">
                <a16:creationId xmlns:a16="http://schemas.microsoft.com/office/drawing/2014/main" id="{F0B3E0F3-7315-9577-62AC-75BDE4E81BD7}"/>
              </a:ext>
            </a:extLst>
          </p:cNvPr>
          <p:cNvPicPr>
            <a:picLocks noChangeAspect="1"/>
          </p:cNvPicPr>
          <p:nvPr/>
        </p:nvPicPr>
        <p:blipFill>
          <a:blip r:embed="rId7"/>
          <a:stretch>
            <a:fillRect/>
          </a:stretch>
        </p:blipFill>
        <p:spPr>
          <a:xfrm>
            <a:off x="9407188" y="5569545"/>
            <a:ext cx="1946612" cy="859542"/>
          </a:xfrm>
          <a:prstGeom prst="rect">
            <a:avLst/>
          </a:prstGeom>
        </p:spPr>
      </p:pic>
      <p:sp>
        <p:nvSpPr>
          <p:cNvPr id="36" name="Title 1">
            <a:extLst>
              <a:ext uri="{FF2B5EF4-FFF2-40B4-BE49-F238E27FC236}">
                <a16:creationId xmlns:a16="http://schemas.microsoft.com/office/drawing/2014/main" id="{316530DB-CF4E-E51F-FB15-4BF19E5BD01A}"/>
              </a:ext>
            </a:extLst>
          </p:cNvPr>
          <p:cNvSpPr txBox="1">
            <a:spLocks/>
          </p:cNvSpPr>
          <p:nvPr/>
        </p:nvSpPr>
        <p:spPr>
          <a:xfrm>
            <a:off x="9220200" y="46831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Soft margin constraint</a:t>
            </a:r>
            <a:endParaRPr lang="en-BE" sz="2000" dirty="0"/>
          </a:p>
        </p:txBody>
      </p:sp>
    </p:spTree>
    <p:extLst>
      <p:ext uri="{BB962C8B-B14F-4D97-AF65-F5344CB8AC3E}">
        <p14:creationId xmlns:p14="http://schemas.microsoft.com/office/powerpoint/2010/main" val="27070003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F3382-BADA-649C-694E-492ECB19EE6E}"/>
              </a:ext>
            </a:extLst>
          </p:cNvPr>
          <p:cNvSpPr>
            <a:spLocks noGrp="1"/>
          </p:cNvSpPr>
          <p:nvPr>
            <p:ph type="title"/>
          </p:nvPr>
        </p:nvSpPr>
        <p:spPr/>
        <p:txBody>
          <a:bodyPr/>
          <a:lstStyle/>
          <a:p>
            <a:r>
              <a:rPr lang="en-US" dirty="0"/>
              <a:t>Results and interpretation</a:t>
            </a:r>
            <a:endParaRPr lang="en-BE" dirty="0"/>
          </a:p>
        </p:txBody>
      </p:sp>
      <p:grpSp>
        <p:nvGrpSpPr>
          <p:cNvPr id="24" name="Group 23">
            <a:extLst>
              <a:ext uri="{FF2B5EF4-FFF2-40B4-BE49-F238E27FC236}">
                <a16:creationId xmlns:a16="http://schemas.microsoft.com/office/drawing/2014/main" id="{55903AE0-2CF5-2F50-5BC2-27F3F1F9D71F}"/>
              </a:ext>
            </a:extLst>
          </p:cNvPr>
          <p:cNvGrpSpPr/>
          <p:nvPr/>
        </p:nvGrpSpPr>
        <p:grpSpPr>
          <a:xfrm>
            <a:off x="1741929" y="1538951"/>
            <a:ext cx="8708141" cy="1396086"/>
            <a:chOff x="1618442" y="4270671"/>
            <a:chExt cx="8708141" cy="1396086"/>
          </a:xfrm>
        </p:grpSpPr>
        <p:sp>
          <p:nvSpPr>
            <p:cNvPr id="13" name="Title 1">
              <a:extLst>
                <a:ext uri="{FF2B5EF4-FFF2-40B4-BE49-F238E27FC236}">
                  <a16:creationId xmlns:a16="http://schemas.microsoft.com/office/drawing/2014/main" id="{A9AD99A9-2D96-CDC2-7E5D-B71260A68EFC}"/>
                </a:ext>
              </a:extLst>
            </p:cNvPr>
            <p:cNvSpPr txBox="1">
              <a:spLocks/>
            </p:cNvSpPr>
            <p:nvPr/>
          </p:nvSpPr>
          <p:spPr>
            <a:xfrm>
              <a:off x="1618442" y="4270672"/>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Linear</a:t>
              </a:r>
              <a:endParaRPr lang="en-BE" sz="3200" dirty="0"/>
            </a:p>
          </p:txBody>
        </p:sp>
        <p:sp>
          <p:nvSpPr>
            <p:cNvPr id="14" name="Title 1">
              <a:extLst>
                <a:ext uri="{FF2B5EF4-FFF2-40B4-BE49-F238E27FC236}">
                  <a16:creationId xmlns:a16="http://schemas.microsoft.com/office/drawing/2014/main" id="{EC895D25-125E-7D22-7D4A-82052CC18429}"/>
                </a:ext>
              </a:extLst>
            </p:cNvPr>
            <p:cNvSpPr txBox="1">
              <a:spLocks/>
            </p:cNvSpPr>
            <p:nvPr/>
          </p:nvSpPr>
          <p:spPr>
            <a:xfrm>
              <a:off x="4950175" y="4341194"/>
              <a:ext cx="22655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Polynomial</a:t>
              </a:r>
            </a:p>
          </p:txBody>
        </p:sp>
        <p:sp>
          <p:nvSpPr>
            <p:cNvPr id="15" name="Title 1">
              <a:extLst>
                <a:ext uri="{FF2B5EF4-FFF2-40B4-BE49-F238E27FC236}">
                  <a16:creationId xmlns:a16="http://schemas.microsoft.com/office/drawing/2014/main" id="{9C86F34B-70FA-ADDB-663B-B6A28967F0FC}"/>
                </a:ext>
              </a:extLst>
            </p:cNvPr>
            <p:cNvSpPr txBox="1">
              <a:spLocks/>
            </p:cNvSpPr>
            <p:nvPr/>
          </p:nvSpPr>
          <p:spPr>
            <a:xfrm>
              <a:off x="9089127" y="4270671"/>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RBF</a:t>
              </a:r>
              <a:endParaRPr lang="en-BE" sz="3200" dirty="0"/>
            </a:p>
          </p:txBody>
        </p:sp>
      </p:grpSp>
      <p:grpSp>
        <p:nvGrpSpPr>
          <p:cNvPr id="23" name="Group 22">
            <a:extLst>
              <a:ext uri="{FF2B5EF4-FFF2-40B4-BE49-F238E27FC236}">
                <a16:creationId xmlns:a16="http://schemas.microsoft.com/office/drawing/2014/main" id="{7CC9CF7D-0299-781F-C903-0B0FAD7A32B0}"/>
              </a:ext>
            </a:extLst>
          </p:cNvPr>
          <p:cNvGrpSpPr/>
          <p:nvPr/>
        </p:nvGrpSpPr>
        <p:grpSpPr>
          <a:xfrm>
            <a:off x="838200" y="2471185"/>
            <a:ext cx="10587646" cy="2847863"/>
            <a:chOff x="802177" y="1690688"/>
            <a:chExt cx="10587646" cy="2847863"/>
          </a:xfrm>
        </p:grpSpPr>
        <p:grpSp>
          <p:nvGrpSpPr>
            <p:cNvPr id="12" name="Group 11">
              <a:extLst>
                <a:ext uri="{FF2B5EF4-FFF2-40B4-BE49-F238E27FC236}">
                  <a16:creationId xmlns:a16="http://schemas.microsoft.com/office/drawing/2014/main" id="{2D46FB22-B6A7-0900-BD98-4CA3BBD706B6}"/>
                </a:ext>
              </a:extLst>
            </p:cNvPr>
            <p:cNvGrpSpPr/>
            <p:nvPr/>
          </p:nvGrpSpPr>
          <p:grpSpPr>
            <a:xfrm>
              <a:off x="802177" y="1690688"/>
              <a:ext cx="10587646" cy="2160000"/>
              <a:chOff x="838200" y="1690688"/>
              <a:chExt cx="10587646" cy="2160000"/>
            </a:xfrm>
          </p:grpSpPr>
          <p:pic>
            <p:nvPicPr>
              <p:cNvPr id="5" name="Picture 4">
                <a:extLst>
                  <a:ext uri="{FF2B5EF4-FFF2-40B4-BE49-F238E27FC236}">
                    <a16:creationId xmlns:a16="http://schemas.microsoft.com/office/drawing/2014/main" id="{D72FBB61-2C54-81FB-2077-89554180DEC6}"/>
                  </a:ext>
                </a:extLst>
              </p:cNvPr>
              <p:cNvPicPr>
                <a:picLocks noChangeAspect="1"/>
              </p:cNvPicPr>
              <p:nvPr/>
            </p:nvPicPr>
            <p:blipFill>
              <a:blip r:embed="rId4"/>
              <a:stretch>
                <a:fillRect/>
              </a:stretch>
            </p:blipFill>
            <p:spPr>
              <a:xfrm>
                <a:off x="838200" y="1690688"/>
                <a:ext cx="3344823" cy="2160000"/>
              </a:xfrm>
              <a:prstGeom prst="rect">
                <a:avLst/>
              </a:prstGeom>
            </p:spPr>
          </p:pic>
          <p:pic>
            <p:nvPicPr>
              <p:cNvPr id="7" name="Picture 6">
                <a:extLst>
                  <a:ext uri="{FF2B5EF4-FFF2-40B4-BE49-F238E27FC236}">
                    <a16:creationId xmlns:a16="http://schemas.microsoft.com/office/drawing/2014/main" id="{25EB351B-DA9B-612E-4792-77847346AF24}"/>
                  </a:ext>
                </a:extLst>
              </p:cNvPr>
              <p:cNvPicPr>
                <a:picLocks noChangeAspect="1"/>
              </p:cNvPicPr>
              <p:nvPr/>
            </p:nvPicPr>
            <p:blipFill>
              <a:blip r:embed="rId5"/>
              <a:stretch>
                <a:fillRect/>
              </a:stretch>
            </p:blipFill>
            <p:spPr>
              <a:xfrm>
                <a:off x="4453604" y="1690688"/>
                <a:ext cx="3337726" cy="2160000"/>
              </a:xfrm>
              <a:prstGeom prst="rect">
                <a:avLst/>
              </a:prstGeom>
            </p:spPr>
          </p:pic>
          <p:pic>
            <p:nvPicPr>
              <p:cNvPr id="11" name="Picture 10">
                <a:extLst>
                  <a:ext uri="{FF2B5EF4-FFF2-40B4-BE49-F238E27FC236}">
                    <a16:creationId xmlns:a16="http://schemas.microsoft.com/office/drawing/2014/main" id="{01200888-3CDB-74AF-EC08-F6677B2CB411}"/>
                  </a:ext>
                </a:extLst>
              </p:cNvPr>
              <p:cNvPicPr>
                <a:picLocks noChangeAspect="1"/>
              </p:cNvPicPr>
              <p:nvPr/>
            </p:nvPicPr>
            <p:blipFill>
              <a:blip r:embed="rId6"/>
              <a:stretch>
                <a:fillRect/>
              </a:stretch>
            </p:blipFill>
            <p:spPr>
              <a:xfrm>
                <a:off x="8061912" y="1690688"/>
                <a:ext cx="3363934" cy="2160000"/>
              </a:xfrm>
              <a:prstGeom prst="rect">
                <a:avLst/>
              </a:prstGeom>
            </p:spPr>
          </p:pic>
        </p:grpSp>
        <p:grpSp>
          <p:nvGrpSpPr>
            <p:cNvPr id="22" name="Group 21">
              <a:extLst>
                <a:ext uri="{FF2B5EF4-FFF2-40B4-BE49-F238E27FC236}">
                  <a16:creationId xmlns:a16="http://schemas.microsoft.com/office/drawing/2014/main" id="{C333F029-10EE-7F6C-8531-2EF9EF026885}"/>
                </a:ext>
              </a:extLst>
            </p:cNvPr>
            <p:cNvGrpSpPr/>
            <p:nvPr/>
          </p:nvGrpSpPr>
          <p:grpSpPr>
            <a:xfrm>
              <a:off x="1898150" y="4020658"/>
              <a:ext cx="8618545" cy="517893"/>
              <a:chOff x="1898150" y="4020658"/>
              <a:chExt cx="8618545" cy="517893"/>
            </a:xfrm>
          </p:grpSpPr>
          <p:pic>
            <p:nvPicPr>
              <p:cNvPr id="17" name="Picture 16">
                <a:extLst>
                  <a:ext uri="{FF2B5EF4-FFF2-40B4-BE49-F238E27FC236}">
                    <a16:creationId xmlns:a16="http://schemas.microsoft.com/office/drawing/2014/main" id="{3B26BDD6-5774-21BA-961C-10C4F87BE92F}"/>
                  </a:ext>
                </a:extLst>
              </p:cNvPr>
              <p:cNvPicPr>
                <a:picLocks noChangeAspect="1"/>
              </p:cNvPicPr>
              <p:nvPr/>
            </p:nvPicPr>
            <p:blipFill>
              <a:blip r:embed="rId7"/>
              <a:stretch>
                <a:fillRect/>
              </a:stretch>
            </p:blipFill>
            <p:spPr>
              <a:xfrm>
                <a:off x="1898150" y="4020658"/>
                <a:ext cx="852968" cy="468000"/>
              </a:xfrm>
              <a:prstGeom prst="rect">
                <a:avLst/>
              </a:prstGeom>
            </p:spPr>
          </p:pic>
          <p:pic>
            <p:nvPicPr>
              <p:cNvPr id="19" name="Picture 18">
                <a:extLst>
                  <a:ext uri="{FF2B5EF4-FFF2-40B4-BE49-F238E27FC236}">
                    <a16:creationId xmlns:a16="http://schemas.microsoft.com/office/drawing/2014/main" id="{A5EF04B3-80E7-9409-D45E-DA20DB326DE4}"/>
                  </a:ext>
                </a:extLst>
              </p:cNvPr>
              <p:cNvPicPr>
                <a:picLocks noChangeAspect="1"/>
              </p:cNvPicPr>
              <p:nvPr/>
            </p:nvPicPr>
            <p:blipFill>
              <a:blip r:embed="rId8"/>
              <a:stretch>
                <a:fillRect/>
              </a:stretch>
            </p:blipFill>
            <p:spPr>
              <a:xfrm>
                <a:off x="5047314" y="4034551"/>
                <a:ext cx="2071233" cy="504000"/>
              </a:xfrm>
              <a:prstGeom prst="rect">
                <a:avLst/>
              </a:prstGeom>
            </p:spPr>
          </p:pic>
          <p:pic>
            <p:nvPicPr>
              <p:cNvPr id="21" name="Picture 20">
                <a:extLst>
                  <a:ext uri="{FF2B5EF4-FFF2-40B4-BE49-F238E27FC236}">
                    <a16:creationId xmlns:a16="http://schemas.microsoft.com/office/drawing/2014/main" id="{2ECB8A0A-B8D0-691E-E8AF-96347AC881C4}"/>
                  </a:ext>
                </a:extLst>
              </p:cNvPr>
              <p:cNvPicPr>
                <a:picLocks noChangeAspect="1"/>
              </p:cNvPicPr>
              <p:nvPr/>
            </p:nvPicPr>
            <p:blipFill>
              <a:blip r:embed="rId9"/>
              <a:stretch>
                <a:fillRect/>
              </a:stretch>
            </p:blipFill>
            <p:spPr>
              <a:xfrm>
                <a:off x="8899016" y="4020658"/>
                <a:ext cx="1617679" cy="504000"/>
              </a:xfrm>
              <a:prstGeom prst="rect">
                <a:avLst/>
              </a:prstGeom>
            </p:spPr>
          </p:pic>
        </p:grpSp>
      </p:grpSp>
      <p:sp>
        <p:nvSpPr>
          <p:cNvPr id="26" name="TextBox 25">
            <a:extLst>
              <a:ext uri="{FF2B5EF4-FFF2-40B4-BE49-F238E27FC236}">
                <a16:creationId xmlns:a16="http://schemas.microsoft.com/office/drawing/2014/main" id="{7AF0426A-9A8D-49AD-7CE4-A7801FBED568}"/>
              </a:ext>
            </a:extLst>
          </p:cNvPr>
          <p:cNvSpPr txBox="1"/>
          <p:nvPr/>
        </p:nvSpPr>
        <p:spPr>
          <a:xfrm>
            <a:off x="5083337" y="5489018"/>
            <a:ext cx="4289264" cy="1015663"/>
          </a:xfrm>
          <a:prstGeom prst="rect">
            <a:avLst/>
          </a:prstGeom>
          <a:noFill/>
        </p:spPr>
        <p:txBody>
          <a:bodyPr wrap="square">
            <a:spAutoFit/>
          </a:bodyPr>
          <a:lstStyle/>
          <a:p>
            <a:r>
              <a:rPr lang="en-US" dirty="0"/>
              <a:t>Q</a:t>
            </a:r>
            <a:r>
              <a:rPr lang="en-US" sz="1800" dirty="0"/>
              <a:t> = 3</a:t>
            </a:r>
          </a:p>
          <a:p>
            <a:r>
              <a:rPr lang="en-BE" b="0" i="0" u="none" strike="noStrike" dirty="0">
                <a:solidFill>
                  <a:srgbClr val="000000"/>
                </a:solidFill>
                <a:effectLst/>
                <a:latin typeface="STIXMathJax_Normal-italic"/>
              </a:rPr>
              <a:t>𝛾</a:t>
            </a:r>
            <a:r>
              <a:rPr lang="en-US" dirty="0"/>
              <a:t> = </a:t>
            </a:r>
            <a:r>
              <a:rPr lang="fr-FR" b="0" dirty="0">
                <a:solidFill>
                  <a:srgbClr val="098658"/>
                </a:solidFill>
                <a:effectLst/>
                <a:latin typeface="Consolas" panose="020B0609020204030204" pitchFamily="49" charset="0"/>
              </a:rPr>
              <a:t>1</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N_train</a:t>
            </a:r>
            <a:r>
              <a:rPr lang="fr-FR" b="0" dirty="0">
                <a:solidFill>
                  <a:srgbClr val="000000"/>
                </a:solidFill>
                <a:effectLst/>
                <a:latin typeface="Consolas" panose="020B0609020204030204" pitchFamily="49" charset="0"/>
              </a:rPr>
              <a:t> * </a:t>
            </a:r>
            <a:r>
              <a:rPr lang="fr-FR" b="0" dirty="0" err="1">
                <a:solidFill>
                  <a:srgbClr val="000000"/>
                </a:solidFill>
                <a:effectLst/>
                <a:latin typeface="Consolas" panose="020B0609020204030204" pitchFamily="49" charset="0"/>
              </a:rPr>
              <a:t>X_train.var</a:t>
            </a:r>
            <a:r>
              <a:rPr lang="fr-FR" b="0" dirty="0">
                <a:solidFill>
                  <a:srgbClr val="000000"/>
                </a:solidFill>
                <a:effectLst/>
                <a:latin typeface="Consolas" panose="020B0609020204030204" pitchFamily="49" charset="0"/>
              </a:rPr>
              <a:t>())</a:t>
            </a:r>
          </a:p>
          <a:p>
            <a:endParaRPr lang="en-BE" sz="2400" dirty="0"/>
          </a:p>
        </p:txBody>
      </p:sp>
    </p:spTree>
    <p:extLst>
      <p:ext uri="{BB962C8B-B14F-4D97-AF65-F5344CB8AC3E}">
        <p14:creationId xmlns:p14="http://schemas.microsoft.com/office/powerpoint/2010/main" val="4076438789"/>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F3382-BADA-649C-694E-492ECB19EE6E}"/>
              </a:ext>
            </a:extLst>
          </p:cNvPr>
          <p:cNvSpPr>
            <a:spLocks noGrp="1"/>
          </p:cNvSpPr>
          <p:nvPr>
            <p:ph type="title"/>
          </p:nvPr>
        </p:nvSpPr>
        <p:spPr/>
        <p:txBody>
          <a:bodyPr/>
          <a:lstStyle/>
          <a:p>
            <a:r>
              <a:rPr lang="en-US" dirty="0"/>
              <a:t>Results and interpretation</a:t>
            </a:r>
            <a:endParaRPr lang="en-BE" dirty="0"/>
          </a:p>
        </p:txBody>
      </p:sp>
      <p:sp>
        <p:nvSpPr>
          <p:cNvPr id="3" name="Content Placeholder 2">
            <a:extLst>
              <a:ext uri="{FF2B5EF4-FFF2-40B4-BE49-F238E27FC236}">
                <a16:creationId xmlns:a16="http://schemas.microsoft.com/office/drawing/2014/main" id="{A7549463-1F08-0BA8-E465-744D41B6A855}"/>
              </a:ext>
            </a:extLst>
          </p:cNvPr>
          <p:cNvSpPr>
            <a:spLocks noGrp="1"/>
          </p:cNvSpPr>
          <p:nvPr>
            <p:ph idx="1"/>
          </p:nvPr>
        </p:nvSpPr>
        <p:spPr>
          <a:xfrm>
            <a:off x="838200" y="4663139"/>
            <a:ext cx="10515600" cy="2159999"/>
          </a:xfrm>
        </p:spPr>
        <p:txBody>
          <a:bodyPr/>
          <a:lstStyle/>
          <a:p>
            <a:r>
              <a:rPr lang="en-US" dirty="0"/>
              <a:t>Difference in the flexibility between the three kernels</a:t>
            </a:r>
          </a:p>
          <a:p>
            <a:r>
              <a:rPr lang="en-US" dirty="0"/>
              <a:t>Only RBF can replicate the spiral shape</a:t>
            </a:r>
            <a:endParaRPr lang="en-BE" dirty="0"/>
          </a:p>
        </p:txBody>
      </p:sp>
      <p:grpSp>
        <p:nvGrpSpPr>
          <p:cNvPr id="24" name="Group 23">
            <a:extLst>
              <a:ext uri="{FF2B5EF4-FFF2-40B4-BE49-F238E27FC236}">
                <a16:creationId xmlns:a16="http://schemas.microsoft.com/office/drawing/2014/main" id="{55903AE0-2CF5-2F50-5BC2-27F3F1F9D71F}"/>
              </a:ext>
            </a:extLst>
          </p:cNvPr>
          <p:cNvGrpSpPr/>
          <p:nvPr/>
        </p:nvGrpSpPr>
        <p:grpSpPr>
          <a:xfrm>
            <a:off x="1741929" y="1538951"/>
            <a:ext cx="8708141" cy="1396086"/>
            <a:chOff x="1618442" y="4270671"/>
            <a:chExt cx="8708141" cy="1396086"/>
          </a:xfrm>
        </p:grpSpPr>
        <p:sp>
          <p:nvSpPr>
            <p:cNvPr id="13" name="Title 1">
              <a:extLst>
                <a:ext uri="{FF2B5EF4-FFF2-40B4-BE49-F238E27FC236}">
                  <a16:creationId xmlns:a16="http://schemas.microsoft.com/office/drawing/2014/main" id="{A9AD99A9-2D96-CDC2-7E5D-B71260A68EFC}"/>
                </a:ext>
              </a:extLst>
            </p:cNvPr>
            <p:cNvSpPr txBox="1">
              <a:spLocks/>
            </p:cNvSpPr>
            <p:nvPr/>
          </p:nvSpPr>
          <p:spPr>
            <a:xfrm>
              <a:off x="1618442" y="4270672"/>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Linear</a:t>
              </a:r>
              <a:endParaRPr lang="en-BE" sz="3200" dirty="0"/>
            </a:p>
          </p:txBody>
        </p:sp>
        <p:sp>
          <p:nvSpPr>
            <p:cNvPr id="14" name="Title 1">
              <a:extLst>
                <a:ext uri="{FF2B5EF4-FFF2-40B4-BE49-F238E27FC236}">
                  <a16:creationId xmlns:a16="http://schemas.microsoft.com/office/drawing/2014/main" id="{EC895D25-125E-7D22-7D4A-82052CC18429}"/>
                </a:ext>
              </a:extLst>
            </p:cNvPr>
            <p:cNvSpPr txBox="1">
              <a:spLocks/>
            </p:cNvSpPr>
            <p:nvPr/>
          </p:nvSpPr>
          <p:spPr>
            <a:xfrm>
              <a:off x="4950175" y="4341194"/>
              <a:ext cx="22655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Polynomial</a:t>
              </a:r>
            </a:p>
          </p:txBody>
        </p:sp>
        <p:sp>
          <p:nvSpPr>
            <p:cNvPr id="15" name="Title 1">
              <a:extLst>
                <a:ext uri="{FF2B5EF4-FFF2-40B4-BE49-F238E27FC236}">
                  <a16:creationId xmlns:a16="http://schemas.microsoft.com/office/drawing/2014/main" id="{9C86F34B-70FA-ADDB-663B-B6A28967F0FC}"/>
                </a:ext>
              </a:extLst>
            </p:cNvPr>
            <p:cNvSpPr txBox="1">
              <a:spLocks/>
            </p:cNvSpPr>
            <p:nvPr/>
          </p:nvSpPr>
          <p:spPr>
            <a:xfrm>
              <a:off x="9089127" y="4270671"/>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RBF</a:t>
              </a:r>
              <a:endParaRPr lang="en-BE" sz="3200" dirty="0"/>
            </a:p>
          </p:txBody>
        </p:sp>
      </p:grpSp>
      <p:grpSp>
        <p:nvGrpSpPr>
          <p:cNvPr id="12" name="Group 11">
            <a:extLst>
              <a:ext uri="{FF2B5EF4-FFF2-40B4-BE49-F238E27FC236}">
                <a16:creationId xmlns:a16="http://schemas.microsoft.com/office/drawing/2014/main" id="{2D46FB22-B6A7-0900-BD98-4CA3BBD706B6}"/>
              </a:ext>
            </a:extLst>
          </p:cNvPr>
          <p:cNvGrpSpPr/>
          <p:nvPr/>
        </p:nvGrpSpPr>
        <p:grpSpPr>
          <a:xfrm>
            <a:off x="838200" y="2471186"/>
            <a:ext cx="10587646" cy="2160000"/>
            <a:chOff x="838200" y="1690688"/>
            <a:chExt cx="10587646" cy="2160000"/>
          </a:xfrm>
        </p:grpSpPr>
        <p:pic>
          <p:nvPicPr>
            <p:cNvPr id="5" name="Picture 4">
              <a:extLst>
                <a:ext uri="{FF2B5EF4-FFF2-40B4-BE49-F238E27FC236}">
                  <a16:creationId xmlns:a16="http://schemas.microsoft.com/office/drawing/2014/main" id="{D72FBB61-2C54-81FB-2077-89554180DEC6}"/>
                </a:ext>
              </a:extLst>
            </p:cNvPr>
            <p:cNvPicPr>
              <a:picLocks noChangeAspect="1"/>
            </p:cNvPicPr>
            <p:nvPr/>
          </p:nvPicPr>
          <p:blipFill>
            <a:blip r:embed="rId3"/>
            <a:stretch>
              <a:fillRect/>
            </a:stretch>
          </p:blipFill>
          <p:spPr>
            <a:xfrm>
              <a:off x="838200" y="1690688"/>
              <a:ext cx="3344823" cy="2160000"/>
            </a:xfrm>
            <a:prstGeom prst="rect">
              <a:avLst/>
            </a:prstGeom>
          </p:spPr>
        </p:pic>
        <p:pic>
          <p:nvPicPr>
            <p:cNvPr id="7" name="Picture 6">
              <a:extLst>
                <a:ext uri="{FF2B5EF4-FFF2-40B4-BE49-F238E27FC236}">
                  <a16:creationId xmlns:a16="http://schemas.microsoft.com/office/drawing/2014/main" id="{25EB351B-DA9B-612E-4792-77847346AF24}"/>
                </a:ext>
              </a:extLst>
            </p:cNvPr>
            <p:cNvPicPr>
              <a:picLocks noChangeAspect="1"/>
            </p:cNvPicPr>
            <p:nvPr/>
          </p:nvPicPr>
          <p:blipFill>
            <a:blip r:embed="rId4"/>
            <a:stretch>
              <a:fillRect/>
            </a:stretch>
          </p:blipFill>
          <p:spPr>
            <a:xfrm>
              <a:off x="4453604" y="1690688"/>
              <a:ext cx="3337726" cy="2160000"/>
            </a:xfrm>
            <a:prstGeom prst="rect">
              <a:avLst/>
            </a:prstGeom>
          </p:spPr>
        </p:pic>
        <p:pic>
          <p:nvPicPr>
            <p:cNvPr id="11" name="Picture 10">
              <a:extLst>
                <a:ext uri="{FF2B5EF4-FFF2-40B4-BE49-F238E27FC236}">
                  <a16:creationId xmlns:a16="http://schemas.microsoft.com/office/drawing/2014/main" id="{01200888-3CDB-74AF-EC08-F6677B2CB411}"/>
                </a:ext>
              </a:extLst>
            </p:cNvPr>
            <p:cNvPicPr>
              <a:picLocks noChangeAspect="1"/>
            </p:cNvPicPr>
            <p:nvPr/>
          </p:nvPicPr>
          <p:blipFill>
            <a:blip r:embed="rId5"/>
            <a:stretch>
              <a:fillRect/>
            </a:stretch>
          </p:blipFill>
          <p:spPr>
            <a:xfrm>
              <a:off x="8061912" y="1690688"/>
              <a:ext cx="3363934" cy="2160000"/>
            </a:xfrm>
            <a:prstGeom prst="rect">
              <a:avLst/>
            </a:prstGeom>
          </p:spPr>
        </p:pic>
      </p:grpSp>
    </p:spTree>
    <p:extLst>
      <p:ext uri="{BB962C8B-B14F-4D97-AF65-F5344CB8AC3E}">
        <p14:creationId xmlns:p14="http://schemas.microsoft.com/office/powerpoint/2010/main" val="3865945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F3382-BADA-649C-694E-492ECB19EE6E}"/>
              </a:ext>
            </a:extLst>
          </p:cNvPr>
          <p:cNvSpPr>
            <a:spLocks noGrp="1"/>
          </p:cNvSpPr>
          <p:nvPr>
            <p:ph type="title"/>
          </p:nvPr>
        </p:nvSpPr>
        <p:spPr/>
        <p:txBody>
          <a:bodyPr/>
          <a:lstStyle/>
          <a:p>
            <a:r>
              <a:rPr lang="en-US" dirty="0"/>
              <a:t>Polynomial kernel: different degrees of freedom</a:t>
            </a:r>
            <a:endParaRPr lang="en-BE" dirty="0"/>
          </a:p>
        </p:txBody>
      </p:sp>
      <p:grpSp>
        <p:nvGrpSpPr>
          <p:cNvPr id="26" name="Group 25">
            <a:extLst>
              <a:ext uri="{FF2B5EF4-FFF2-40B4-BE49-F238E27FC236}">
                <a16:creationId xmlns:a16="http://schemas.microsoft.com/office/drawing/2014/main" id="{FE6FE441-A3B0-F4AA-A0C0-7EC012383882}"/>
              </a:ext>
            </a:extLst>
          </p:cNvPr>
          <p:cNvGrpSpPr/>
          <p:nvPr/>
        </p:nvGrpSpPr>
        <p:grpSpPr>
          <a:xfrm>
            <a:off x="1000424" y="1794126"/>
            <a:ext cx="9509876" cy="1800852"/>
            <a:chOff x="1089324" y="2528148"/>
            <a:chExt cx="9509876" cy="1800852"/>
          </a:xfrm>
        </p:grpSpPr>
        <p:pic>
          <p:nvPicPr>
            <p:cNvPr id="9" name="Picture 8">
              <a:extLst>
                <a:ext uri="{FF2B5EF4-FFF2-40B4-BE49-F238E27FC236}">
                  <a16:creationId xmlns:a16="http://schemas.microsoft.com/office/drawing/2014/main" id="{A1118A75-5A15-5075-C6CB-923E1E700C23}"/>
                </a:ext>
              </a:extLst>
            </p:cNvPr>
            <p:cNvPicPr>
              <a:picLocks noChangeAspect="1"/>
            </p:cNvPicPr>
            <p:nvPr/>
          </p:nvPicPr>
          <p:blipFill>
            <a:blip r:embed="rId3"/>
            <a:stretch>
              <a:fillRect/>
            </a:stretch>
          </p:blipFill>
          <p:spPr>
            <a:xfrm>
              <a:off x="4454879" y="2529000"/>
              <a:ext cx="2789809" cy="1800000"/>
            </a:xfrm>
            <a:prstGeom prst="rect">
              <a:avLst/>
            </a:prstGeom>
          </p:spPr>
        </p:pic>
        <p:pic>
          <p:nvPicPr>
            <p:cNvPr id="16" name="Picture 15">
              <a:extLst>
                <a:ext uri="{FF2B5EF4-FFF2-40B4-BE49-F238E27FC236}">
                  <a16:creationId xmlns:a16="http://schemas.microsoft.com/office/drawing/2014/main" id="{7336B20E-96BF-F067-FA8C-D77E190DC6C6}"/>
                </a:ext>
              </a:extLst>
            </p:cNvPr>
            <p:cNvPicPr>
              <a:picLocks noChangeAspect="1"/>
            </p:cNvPicPr>
            <p:nvPr/>
          </p:nvPicPr>
          <p:blipFill>
            <a:blip r:embed="rId4"/>
            <a:stretch>
              <a:fillRect/>
            </a:stretch>
          </p:blipFill>
          <p:spPr>
            <a:xfrm>
              <a:off x="1089324" y="2529000"/>
              <a:ext cx="2804835" cy="1800000"/>
            </a:xfrm>
            <a:prstGeom prst="rect">
              <a:avLst/>
            </a:prstGeom>
          </p:spPr>
        </p:pic>
        <p:pic>
          <p:nvPicPr>
            <p:cNvPr id="18" name="Picture 17">
              <a:extLst>
                <a:ext uri="{FF2B5EF4-FFF2-40B4-BE49-F238E27FC236}">
                  <a16:creationId xmlns:a16="http://schemas.microsoft.com/office/drawing/2014/main" id="{C0F2065E-BC97-6D1F-CB88-1EA9BD28BE6D}"/>
                </a:ext>
              </a:extLst>
            </p:cNvPr>
            <p:cNvPicPr>
              <a:picLocks noChangeAspect="1"/>
            </p:cNvPicPr>
            <p:nvPr/>
          </p:nvPicPr>
          <p:blipFill>
            <a:blip r:embed="rId5"/>
            <a:stretch>
              <a:fillRect/>
            </a:stretch>
          </p:blipFill>
          <p:spPr>
            <a:xfrm>
              <a:off x="7805408" y="2529000"/>
              <a:ext cx="2789011" cy="1800000"/>
            </a:xfrm>
            <a:prstGeom prst="rect">
              <a:avLst/>
            </a:prstGeom>
          </p:spPr>
        </p:pic>
        <p:pic>
          <p:nvPicPr>
            <p:cNvPr id="35" name="Picture 34">
              <a:extLst>
                <a:ext uri="{FF2B5EF4-FFF2-40B4-BE49-F238E27FC236}">
                  <a16:creationId xmlns:a16="http://schemas.microsoft.com/office/drawing/2014/main" id="{58FDC7E3-7774-ACE8-3E31-76C781514AF4}"/>
                </a:ext>
              </a:extLst>
            </p:cNvPr>
            <p:cNvPicPr>
              <a:picLocks noChangeAspect="1"/>
            </p:cNvPicPr>
            <p:nvPr/>
          </p:nvPicPr>
          <p:blipFill>
            <a:blip r:embed="rId3"/>
            <a:stretch>
              <a:fillRect/>
            </a:stretch>
          </p:blipFill>
          <p:spPr>
            <a:xfrm>
              <a:off x="4459660" y="2528148"/>
              <a:ext cx="2789809" cy="1800000"/>
            </a:xfrm>
            <a:prstGeom prst="rect">
              <a:avLst/>
            </a:prstGeom>
          </p:spPr>
        </p:pic>
        <p:pic>
          <p:nvPicPr>
            <p:cNvPr id="36" name="Picture 35">
              <a:extLst>
                <a:ext uri="{FF2B5EF4-FFF2-40B4-BE49-F238E27FC236}">
                  <a16:creationId xmlns:a16="http://schemas.microsoft.com/office/drawing/2014/main" id="{2285CD91-A214-1EF4-2DBF-EA3AD4BB64C3}"/>
                </a:ext>
              </a:extLst>
            </p:cNvPr>
            <p:cNvPicPr>
              <a:picLocks noChangeAspect="1"/>
            </p:cNvPicPr>
            <p:nvPr/>
          </p:nvPicPr>
          <p:blipFill>
            <a:blip r:embed="rId4"/>
            <a:stretch>
              <a:fillRect/>
            </a:stretch>
          </p:blipFill>
          <p:spPr>
            <a:xfrm>
              <a:off x="1094105" y="2528148"/>
              <a:ext cx="2804835" cy="1800000"/>
            </a:xfrm>
            <a:prstGeom prst="rect">
              <a:avLst/>
            </a:prstGeom>
          </p:spPr>
        </p:pic>
        <p:pic>
          <p:nvPicPr>
            <p:cNvPr id="37" name="Picture 36">
              <a:extLst>
                <a:ext uri="{FF2B5EF4-FFF2-40B4-BE49-F238E27FC236}">
                  <a16:creationId xmlns:a16="http://schemas.microsoft.com/office/drawing/2014/main" id="{3DBAD455-37FE-D42E-4C24-D98F8160CEE8}"/>
                </a:ext>
              </a:extLst>
            </p:cNvPr>
            <p:cNvPicPr>
              <a:picLocks noChangeAspect="1"/>
            </p:cNvPicPr>
            <p:nvPr/>
          </p:nvPicPr>
          <p:blipFill>
            <a:blip r:embed="rId5"/>
            <a:stretch>
              <a:fillRect/>
            </a:stretch>
          </p:blipFill>
          <p:spPr>
            <a:xfrm>
              <a:off x="7810189" y="2528148"/>
              <a:ext cx="2789011" cy="1800000"/>
            </a:xfrm>
            <a:prstGeom prst="rect">
              <a:avLst/>
            </a:prstGeom>
          </p:spPr>
        </p:pic>
      </p:grpSp>
      <p:grpSp>
        <p:nvGrpSpPr>
          <p:cNvPr id="27" name="Group 26">
            <a:extLst>
              <a:ext uri="{FF2B5EF4-FFF2-40B4-BE49-F238E27FC236}">
                <a16:creationId xmlns:a16="http://schemas.microsoft.com/office/drawing/2014/main" id="{BCABD128-96F0-22D3-6CB1-17A8D0038931}"/>
              </a:ext>
            </a:extLst>
          </p:cNvPr>
          <p:cNvGrpSpPr/>
          <p:nvPr/>
        </p:nvGrpSpPr>
        <p:grpSpPr>
          <a:xfrm>
            <a:off x="1000424" y="4225120"/>
            <a:ext cx="9505095" cy="1800000"/>
            <a:chOff x="1089324" y="4783622"/>
            <a:chExt cx="9505095" cy="1800000"/>
          </a:xfrm>
        </p:grpSpPr>
        <p:pic>
          <p:nvPicPr>
            <p:cNvPr id="20" name="Picture 19">
              <a:extLst>
                <a:ext uri="{FF2B5EF4-FFF2-40B4-BE49-F238E27FC236}">
                  <a16:creationId xmlns:a16="http://schemas.microsoft.com/office/drawing/2014/main" id="{5F02E38F-7F84-C3CB-284C-AA9F4D3F1F0B}"/>
                </a:ext>
              </a:extLst>
            </p:cNvPr>
            <p:cNvPicPr>
              <a:picLocks noChangeAspect="1"/>
            </p:cNvPicPr>
            <p:nvPr/>
          </p:nvPicPr>
          <p:blipFill>
            <a:blip r:embed="rId6"/>
            <a:stretch>
              <a:fillRect/>
            </a:stretch>
          </p:blipFill>
          <p:spPr>
            <a:xfrm>
              <a:off x="1089324" y="4783622"/>
              <a:ext cx="2792967" cy="1800000"/>
            </a:xfrm>
            <a:prstGeom prst="rect">
              <a:avLst/>
            </a:prstGeom>
          </p:spPr>
        </p:pic>
        <p:pic>
          <p:nvPicPr>
            <p:cNvPr id="22" name="Picture 21">
              <a:extLst>
                <a:ext uri="{FF2B5EF4-FFF2-40B4-BE49-F238E27FC236}">
                  <a16:creationId xmlns:a16="http://schemas.microsoft.com/office/drawing/2014/main" id="{71F49158-BAFF-B770-8507-6E67E7768B40}"/>
                </a:ext>
              </a:extLst>
            </p:cNvPr>
            <p:cNvPicPr>
              <a:picLocks noChangeAspect="1"/>
            </p:cNvPicPr>
            <p:nvPr/>
          </p:nvPicPr>
          <p:blipFill>
            <a:blip r:embed="rId7"/>
            <a:stretch>
              <a:fillRect/>
            </a:stretch>
          </p:blipFill>
          <p:spPr>
            <a:xfrm>
              <a:off x="4454879" y="4783622"/>
              <a:ext cx="2780744" cy="1800000"/>
            </a:xfrm>
            <a:prstGeom prst="rect">
              <a:avLst/>
            </a:prstGeom>
          </p:spPr>
        </p:pic>
        <p:pic>
          <p:nvPicPr>
            <p:cNvPr id="25" name="Picture 24">
              <a:extLst>
                <a:ext uri="{FF2B5EF4-FFF2-40B4-BE49-F238E27FC236}">
                  <a16:creationId xmlns:a16="http://schemas.microsoft.com/office/drawing/2014/main" id="{F419E2B1-E2E2-2DD6-10E9-1C97B8BDDDD1}"/>
                </a:ext>
              </a:extLst>
            </p:cNvPr>
            <p:cNvPicPr>
              <a:picLocks noChangeAspect="1"/>
            </p:cNvPicPr>
            <p:nvPr/>
          </p:nvPicPr>
          <p:blipFill>
            <a:blip r:embed="rId8"/>
            <a:stretch>
              <a:fillRect/>
            </a:stretch>
          </p:blipFill>
          <p:spPr>
            <a:xfrm>
              <a:off x="7801452" y="4783622"/>
              <a:ext cx="2792967" cy="1800000"/>
            </a:xfrm>
            <a:prstGeom prst="rect">
              <a:avLst/>
            </a:prstGeom>
          </p:spPr>
        </p:pic>
      </p:grpSp>
      <p:grpSp>
        <p:nvGrpSpPr>
          <p:cNvPr id="30" name="Group 29">
            <a:extLst>
              <a:ext uri="{FF2B5EF4-FFF2-40B4-BE49-F238E27FC236}">
                <a16:creationId xmlns:a16="http://schemas.microsoft.com/office/drawing/2014/main" id="{0294B61A-77AC-86EC-6829-4DE8A69752B9}"/>
              </a:ext>
            </a:extLst>
          </p:cNvPr>
          <p:cNvGrpSpPr/>
          <p:nvPr/>
        </p:nvGrpSpPr>
        <p:grpSpPr>
          <a:xfrm>
            <a:off x="1453938" y="3556878"/>
            <a:ext cx="8604826" cy="577362"/>
            <a:chOff x="1453938" y="3594978"/>
            <a:chExt cx="8604826" cy="577362"/>
          </a:xfrm>
        </p:grpSpPr>
        <p:sp>
          <p:nvSpPr>
            <p:cNvPr id="14" name="Title 1">
              <a:extLst>
                <a:ext uri="{FF2B5EF4-FFF2-40B4-BE49-F238E27FC236}">
                  <a16:creationId xmlns:a16="http://schemas.microsoft.com/office/drawing/2014/main" id="{EC895D25-125E-7D22-7D4A-82052CC18429}"/>
                </a:ext>
              </a:extLst>
            </p:cNvPr>
            <p:cNvSpPr txBox="1">
              <a:spLocks/>
            </p:cNvSpPr>
            <p:nvPr/>
          </p:nvSpPr>
          <p:spPr>
            <a:xfrm>
              <a:off x="1453938" y="3594978"/>
              <a:ext cx="1885938" cy="577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3 </a:t>
              </a:r>
              <a:r>
                <a:rPr lang="en-US" sz="2400" dirty="0" err="1"/>
                <a:t>degr</a:t>
              </a:r>
              <a:endParaRPr lang="en-US" sz="2400" dirty="0"/>
            </a:p>
          </p:txBody>
        </p:sp>
        <p:sp>
          <p:nvSpPr>
            <p:cNvPr id="28" name="Title 1">
              <a:extLst>
                <a:ext uri="{FF2B5EF4-FFF2-40B4-BE49-F238E27FC236}">
                  <a16:creationId xmlns:a16="http://schemas.microsoft.com/office/drawing/2014/main" id="{2582A838-5FEC-94D9-336B-DD0297F6DC59}"/>
                </a:ext>
              </a:extLst>
            </p:cNvPr>
            <p:cNvSpPr txBox="1">
              <a:spLocks/>
            </p:cNvSpPr>
            <p:nvPr/>
          </p:nvSpPr>
          <p:spPr>
            <a:xfrm>
              <a:off x="4813382" y="3594978"/>
              <a:ext cx="1885938" cy="577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5 </a:t>
              </a:r>
              <a:r>
                <a:rPr lang="en-US" sz="2400" dirty="0" err="1"/>
                <a:t>degr</a:t>
              </a:r>
              <a:endParaRPr lang="en-US" sz="2400" dirty="0"/>
            </a:p>
          </p:txBody>
        </p:sp>
        <p:sp>
          <p:nvSpPr>
            <p:cNvPr id="29" name="Title 1">
              <a:extLst>
                <a:ext uri="{FF2B5EF4-FFF2-40B4-BE49-F238E27FC236}">
                  <a16:creationId xmlns:a16="http://schemas.microsoft.com/office/drawing/2014/main" id="{D11EF967-4F4C-E17D-F70C-46C89DCCEFC9}"/>
                </a:ext>
              </a:extLst>
            </p:cNvPr>
            <p:cNvSpPr txBox="1">
              <a:spLocks/>
            </p:cNvSpPr>
            <p:nvPr/>
          </p:nvSpPr>
          <p:spPr>
            <a:xfrm>
              <a:off x="8172826" y="3594978"/>
              <a:ext cx="1885938" cy="577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10 </a:t>
              </a:r>
              <a:r>
                <a:rPr lang="en-US" sz="2400" dirty="0" err="1"/>
                <a:t>degr</a:t>
              </a:r>
              <a:endParaRPr lang="en-US" sz="2400" dirty="0"/>
            </a:p>
          </p:txBody>
        </p:sp>
      </p:grpSp>
      <p:grpSp>
        <p:nvGrpSpPr>
          <p:cNvPr id="38" name="Group 37">
            <a:extLst>
              <a:ext uri="{FF2B5EF4-FFF2-40B4-BE49-F238E27FC236}">
                <a16:creationId xmlns:a16="http://schemas.microsoft.com/office/drawing/2014/main" id="{F333FC22-DBC6-0302-697C-AD700324411B}"/>
              </a:ext>
            </a:extLst>
          </p:cNvPr>
          <p:cNvGrpSpPr/>
          <p:nvPr/>
        </p:nvGrpSpPr>
        <p:grpSpPr>
          <a:xfrm>
            <a:off x="1321330" y="6025120"/>
            <a:ext cx="8604826" cy="577362"/>
            <a:chOff x="1453938" y="3594978"/>
            <a:chExt cx="8604826" cy="577362"/>
          </a:xfrm>
        </p:grpSpPr>
        <p:sp>
          <p:nvSpPr>
            <p:cNvPr id="39" name="Title 1">
              <a:extLst>
                <a:ext uri="{FF2B5EF4-FFF2-40B4-BE49-F238E27FC236}">
                  <a16:creationId xmlns:a16="http://schemas.microsoft.com/office/drawing/2014/main" id="{DB74E894-2C41-78C5-391F-E20C41F6B7A8}"/>
                </a:ext>
              </a:extLst>
            </p:cNvPr>
            <p:cNvSpPr txBox="1">
              <a:spLocks/>
            </p:cNvSpPr>
            <p:nvPr/>
          </p:nvSpPr>
          <p:spPr>
            <a:xfrm>
              <a:off x="1453938" y="3594978"/>
              <a:ext cx="1885938" cy="577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15 </a:t>
              </a:r>
              <a:r>
                <a:rPr lang="en-US" sz="2400" dirty="0" err="1"/>
                <a:t>degr</a:t>
              </a:r>
              <a:endParaRPr lang="en-US" sz="2400" dirty="0"/>
            </a:p>
          </p:txBody>
        </p:sp>
        <p:sp>
          <p:nvSpPr>
            <p:cNvPr id="40" name="Title 1">
              <a:extLst>
                <a:ext uri="{FF2B5EF4-FFF2-40B4-BE49-F238E27FC236}">
                  <a16:creationId xmlns:a16="http://schemas.microsoft.com/office/drawing/2014/main" id="{5533A56C-F89D-BE7E-8893-8D7F7D96E8E7}"/>
                </a:ext>
              </a:extLst>
            </p:cNvPr>
            <p:cNvSpPr txBox="1">
              <a:spLocks/>
            </p:cNvSpPr>
            <p:nvPr/>
          </p:nvSpPr>
          <p:spPr>
            <a:xfrm>
              <a:off x="4813382" y="3594978"/>
              <a:ext cx="1885938" cy="577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20 </a:t>
              </a:r>
              <a:r>
                <a:rPr lang="en-US" sz="2400" dirty="0" err="1"/>
                <a:t>degr</a:t>
              </a:r>
              <a:endParaRPr lang="en-US" sz="2400" dirty="0"/>
            </a:p>
          </p:txBody>
        </p:sp>
        <p:sp>
          <p:nvSpPr>
            <p:cNvPr id="41" name="Title 1">
              <a:extLst>
                <a:ext uri="{FF2B5EF4-FFF2-40B4-BE49-F238E27FC236}">
                  <a16:creationId xmlns:a16="http://schemas.microsoft.com/office/drawing/2014/main" id="{9F2BDEB3-B0CB-A365-1C13-53DB31E06F75}"/>
                </a:ext>
              </a:extLst>
            </p:cNvPr>
            <p:cNvSpPr txBox="1">
              <a:spLocks/>
            </p:cNvSpPr>
            <p:nvPr/>
          </p:nvSpPr>
          <p:spPr>
            <a:xfrm>
              <a:off x="8172826" y="3594978"/>
              <a:ext cx="1885938" cy="577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30 </a:t>
              </a:r>
              <a:r>
                <a:rPr lang="en-US" sz="2400" dirty="0" err="1"/>
                <a:t>degr</a:t>
              </a:r>
              <a:endParaRPr lang="en-US" sz="2400" dirty="0"/>
            </a:p>
          </p:txBody>
        </p:sp>
      </p:grpSp>
    </p:spTree>
    <p:extLst>
      <p:ext uri="{BB962C8B-B14F-4D97-AF65-F5344CB8AC3E}">
        <p14:creationId xmlns:p14="http://schemas.microsoft.com/office/powerpoint/2010/main" val="118021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99D5D46F-A3F2-5DEF-5196-274AC7DADAEF}"/>
              </a:ext>
            </a:extLst>
          </p:cNvPr>
          <p:cNvPicPr>
            <a:picLocks noChangeAspect="1"/>
          </p:cNvPicPr>
          <p:nvPr/>
        </p:nvPicPr>
        <p:blipFill>
          <a:blip r:embed="rId4"/>
          <a:stretch>
            <a:fillRect/>
          </a:stretch>
        </p:blipFill>
        <p:spPr>
          <a:xfrm>
            <a:off x="3797956" y="5444979"/>
            <a:ext cx="4766825" cy="2140206"/>
          </a:xfrm>
          <a:prstGeom prst="rect">
            <a:avLst/>
          </a:prstGeom>
        </p:spPr>
      </p:pic>
      <p:sp>
        <p:nvSpPr>
          <p:cNvPr id="2" name="Title 1">
            <a:extLst>
              <a:ext uri="{FF2B5EF4-FFF2-40B4-BE49-F238E27FC236}">
                <a16:creationId xmlns:a16="http://schemas.microsoft.com/office/drawing/2014/main" id="{326F3382-BADA-649C-694E-492ECB19EE6E}"/>
              </a:ext>
            </a:extLst>
          </p:cNvPr>
          <p:cNvSpPr>
            <a:spLocks noGrp="1"/>
          </p:cNvSpPr>
          <p:nvPr>
            <p:ph type="title"/>
          </p:nvPr>
        </p:nvSpPr>
        <p:spPr/>
        <p:txBody>
          <a:bodyPr/>
          <a:lstStyle/>
          <a:p>
            <a:r>
              <a:rPr lang="en-US" dirty="0"/>
              <a:t>Conclusion</a:t>
            </a:r>
            <a:endParaRPr lang="en-BE" dirty="0"/>
          </a:p>
        </p:txBody>
      </p:sp>
      <p:pic>
        <p:nvPicPr>
          <p:cNvPr id="6" name="Content Placeholder 5">
            <a:extLst>
              <a:ext uri="{FF2B5EF4-FFF2-40B4-BE49-F238E27FC236}">
                <a16:creationId xmlns:a16="http://schemas.microsoft.com/office/drawing/2014/main" id="{8AD1C514-7C37-A380-C280-8CF61A691D69}"/>
              </a:ext>
            </a:extLst>
          </p:cNvPr>
          <p:cNvPicPr>
            <a:picLocks noGrp="1" noChangeAspect="1"/>
          </p:cNvPicPr>
          <p:nvPr>
            <p:ph idx="1"/>
          </p:nvPr>
        </p:nvPicPr>
        <p:blipFill>
          <a:blip r:embed="rId5"/>
          <a:stretch>
            <a:fillRect/>
          </a:stretch>
        </p:blipFill>
        <p:spPr>
          <a:xfrm>
            <a:off x="1231586" y="4059361"/>
            <a:ext cx="2277025" cy="666843"/>
          </a:xfrm>
        </p:spPr>
      </p:pic>
      <p:grpSp>
        <p:nvGrpSpPr>
          <p:cNvPr id="22" name="Group 21">
            <a:extLst>
              <a:ext uri="{FF2B5EF4-FFF2-40B4-BE49-F238E27FC236}">
                <a16:creationId xmlns:a16="http://schemas.microsoft.com/office/drawing/2014/main" id="{11EDF392-08EA-896C-26B7-7813BDF79DBF}"/>
              </a:ext>
            </a:extLst>
          </p:cNvPr>
          <p:cNvGrpSpPr/>
          <p:nvPr/>
        </p:nvGrpSpPr>
        <p:grpSpPr>
          <a:xfrm>
            <a:off x="838200" y="967125"/>
            <a:ext cx="10587646" cy="3092236"/>
            <a:chOff x="838200" y="1538950"/>
            <a:chExt cx="10587646" cy="3092236"/>
          </a:xfrm>
        </p:grpSpPr>
        <p:grpSp>
          <p:nvGrpSpPr>
            <p:cNvPr id="21" name="Group 20">
              <a:extLst>
                <a:ext uri="{FF2B5EF4-FFF2-40B4-BE49-F238E27FC236}">
                  <a16:creationId xmlns:a16="http://schemas.microsoft.com/office/drawing/2014/main" id="{97D06461-58C6-535D-F7F4-63F1BCA223E9}"/>
                </a:ext>
              </a:extLst>
            </p:cNvPr>
            <p:cNvGrpSpPr/>
            <p:nvPr/>
          </p:nvGrpSpPr>
          <p:grpSpPr>
            <a:xfrm>
              <a:off x="838200" y="1538950"/>
              <a:ext cx="10587646" cy="3092236"/>
              <a:chOff x="838200" y="1538950"/>
              <a:chExt cx="10587646" cy="3092236"/>
            </a:xfrm>
          </p:grpSpPr>
          <p:grpSp>
            <p:nvGrpSpPr>
              <p:cNvPr id="24" name="Group 23">
                <a:extLst>
                  <a:ext uri="{FF2B5EF4-FFF2-40B4-BE49-F238E27FC236}">
                    <a16:creationId xmlns:a16="http://schemas.microsoft.com/office/drawing/2014/main" id="{55903AE0-2CF5-2F50-5BC2-27F3F1F9D71F}"/>
                  </a:ext>
                </a:extLst>
              </p:cNvPr>
              <p:cNvGrpSpPr/>
              <p:nvPr/>
            </p:nvGrpSpPr>
            <p:grpSpPr>
              <a:xfrm>
                <a:off x="1741929" y="1538950"/>
                <a:ext cx="8708141" cy="1325565"/>
                <a:chOff x="1618442" y="4270670"/>
                <a:chExt cx="8708141" cy="1325565"/>
              </a:xfrm>
            </p:grpSpPr>
            <p:sp>
              <p:nvSpPr>
                <p:cNvPr id="13" name="Title 1">
                  <a:extLst>
                    <a:ext uri="{FF2B5EF4-FFF2-40B4-BE49-F238E27FC236}">
                      <a16:creationId xmlns:a16="http://schemas.microsoft.com/office/drawing/2014/main" id="{A9AD99A9-2D96-CDC2-7E5D-B71260A68EFC}"/>
                    </a:ext>
                  </a:extLst>
                </p:cNvPr>
                <p:cNvSpPr txBox="1">
                  <a:spLocks/>
                </p:cNvSpPr>
                <p:nvPr/>
              </p:nvSpPr>
              <p:spPr>
                <a:xfrm>
                  <a:off x="1618442" y="4270672"/>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Linear</a:t>
                  </a:r>
                  <a:endParaRPr lang="en-BE" sz="3200" dirty="0"/>
                </a:p>
              </p:txBody>
            </p:sp>
            <p:sp>
              <p:nvSpPr>
                <p:cNvPr id="14" name="Title 1">
                  <a:extLst>
                    <a:ext uri="{FF2B5EF4-FFF2-40B4-BE49-F238E27FC236}">
                      <a16:creationId xmlns:a16="http://schemas.microsoft.com/office/drawing/2014/main" id="{EC895D25-125E-7D22-7D4A-82052CC18429}"/>
                    </a:ext>
                  </a:extLst>
                </p:cNvPr>
                <p:cNvSpPr txBox="1">
                  <a:spLocks/>
                </p:cNvSpPr>
                <p:nvPr/>
              </p:nvSpPr>
              <p:spPr>
                <a:xfrm>
                  <a:off x="4636687" y="4270670"/>
                  <a:ext cx="27245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Polynomial (30 </a:t>
                  </a:r>
                  <a:r>
                    <a:rPr lang="en-US" sz="2400" dirty="0" err="1"/>
                    <a:t>degr</a:t>
                  </a:r>
                  <a:r>
                    <a:rPr lang="en-US" sz="2400" dirty="0"/>
                    <a:t>)</a:t>
                  </a:r>
                </a:p>
              </p:txBody>
            </p:sp>
            <p:sp>
              <p:nvSpPr>
                <p:cNvPr id="15" name="Title 1">
                  <a:extLst>
                    <a:ext uri="{FF2B5EF4-FFF2-40B4-BE49-F238E27FC236}">
                      <a16:creationId xmlns:a16="http://schemas.microsoft.com/office/drawing/2014/main" id="{9C86F34B-70FA-ADDB-663B-B6A28967F0FC}"/>
                    </a:ext>
                  </a:extLst>
                </p:cNvPr>
                <p:cNvSpPr txBox="1">
                  <a:spLocks/>
                </p:cNvSpPr>
                <p:nvPr/>
              </p:nvSpPr>
              <p:spPr>
                <a:xfrm>
                  <a:off x="9089127" y="4270671"/>
                  <a:ext cx="1237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RBF</a:t>
                  </a:r>
                  <a:endParaRPr lang="en-BE" sz="3200" dirty="0"/>
                </a:p>
              </p:txBody>
            </p:sp>
          </p:grpSp>
          <p:grpSp>
            <p:nvGrpSpPr>
              <p:cNvPr id="12" name="Group 11">
                <a:extLst>
                  <a:ext uri="{FF2B5EF4-FFF2-40B4-BE49-F238E27FC236}">
                    <a16:creationId xmlns:a16="http://schemas.microsoft.com/office/drawing/2014/main" id="{2D46FB22-B6A7-0900-BD98-4CA3BBD706B6}"/>
                  </a:ext>
                </a:extLst>
              </p:cNvPr>
              <p:cNvGrpSpPr/>
              <p:nvPr/>
            </p:nvGrpSpPr>
            <p:grpSpPr>
              <a:xfrm>
                <a:off x="838200" y="2471186"/>
                <a:ext cx="10587646" cy="2160000"/>
                <a:chOff x="838200" y="1690688"/>
                <a:chExt cx="10587646" cy="2160000"/>
              </a:xfrm>
            </p:grpSpPr>
            <p:pic>
              <p:nvPicPr>
                <p:cNvPr id="5" name="Picture 4">
                  <a:extLst>
                    <a:ext uri="{FF2B5EF4-FFF2-40B4-BE49-F238E27FC236}">
                      <a16:creationId xmlns:a16="http://schemas.microsoft.com/office/drawing/2014/main" id="{D72FBB61-2C54-81FB-2077-89554180DEC6}"/>
                    </a:ext>
                  </a:extLst>
                </p:cNvPr>
                <p:cNvPicPr>
                  <a:picLocks noChangeAspect="1"/>
                </p:cNvPicPr>
                <p:nvPr/>
              </p:nvPicPr>
              <p:blipFill>
                <a:blip r:embed="rId6"/>
                <a:stretch>
                  <a:fillRect/>
                </a:stretch>
              </p:blipFill>
              <p:spPr>
                <a:xfrm>
                  <a:off x="838200" y="1690688"/>
                  <a:ext cx="3344823" cy="2160000"/>
                </a:xfrm>
                <a:prstGeom prst="rect">
                  <a:avLst/>
                </a:prstGeom>
              </p:spPr>
            </p:pic>
            <p:pic>
              <p:nvPicPr>
                <p:cNvPr id="11" name="Picture 10">
                  <a:extLst>
                    <a:ext uri="{FF2B5EF4-FFF2-40B4-BE49-F238E27FC236}">
                      <a16:creationId xmlns:a16="http://schemas.microsoft.com/office/drawing/2014/main" id="{01200888-3CDB-74AF-EC08-F6677B2CB411}"/>
                    </a:ext>
                  </a:extLst>
                </p:cNvPr>
                <p:cNvPicPr>
                  <a:picLocks noChangeAspect="1"/>
                </p:cNvPicPr>
                <p:nvPr/>
              </p:nvPicPr>
              <p:blipFill>
                <a:blip r:embed="rId7"/>
                <a:stretch>
                  <a:fillRect/>
                </a:stretch>
              </p:blipFill>
              <p:spPr>
                <a:xfrm>
                  <a:off x="8061912" y="1690688"/>
                  <a:ext cx="3363934" cy="2160000"/>
                </a:xfrm>
                <a:prstGeom prst="rect">
                  <a:avLst/>
                </a:prstGeom>
              </p:spPr>
            </p:pic>
          </p:grpSp>
        </p:grpSp>
        <p:pic>
          <p:nvPicPr>
            <p:cNvPr id="16" name="Picture 15">
              <a:extLst>
                <a:ext uri="{FF2B5EF4-FFF2-40B4-BE49-F238E27FC236}">
                  <a16:creationId xmlns:a16="http://schemas.microsoft.com/office/drawing/2014/main" id="{ACA535D6-C8CF-7890-6308-6B145D625828}"/>
                </a:ext>
              </a:extLst>
            </p:cNvPr>
            <p:cNvPicPr>
              <a:picLocks noChangeAspect="1"/>
            </p:cNvPicPr>
            <p:nvPr/>
          </p:nvPicPr>
          <p:blipFill>
            <a:blip r:embed="rId8"/>
            <a:stretch>
              <a:fillRect/>
            </a:stretch>
          </p:blipFill>
          <p:spPr>
            <a:xfrm>
              <a:off x="4446687" y="2471186"/>
              <a:ext cx="3351560" cy="2160000"/>
            </a:xfrm>
            <a:prstGeom prst="rect">
              <a:avLst/>
            </a:prstGeom>
          </p:spPr>
        </p:pic>
      </p:grpSp>
      <p:pic>
        <p:nvPicPr>
          <p:cNvPr id="9" name="Picture 8">
            <a:extLst>
              <a:ext uri="{FF2B5EF4-FFF2-40B4-BE49-F238E27FC236}">
                <a16:creationId xmlns:a16="http://schemas.microsoft.com/office/drawing/2014/main" id="{28896EC5-C90D-CFE1-1A05-583BBE9CB08E}"/>
              </a:ext>
            </a:extLst>
          </p:cNvPr>
          <p:cNvPicPr>
            <a:picLocks noChangeAspect="1"/>
          </p:cNvPicPr>
          <p:nvPr/>
        </p:nvPicPr>
        <p:blipFill>
          <a:blip r:embed="rId9"/>
          <a:stretch>
            <a:fillRect/>
          </a:stretch>
        </p:blipFill>
        <p:spPr>
          <a:xfrm>
            <a:off x="4628859" y="4059361"/>
            <a:ext cx="3006097" cy="785961"/>
          </a:xfrm>
          <a:prstGeom prst="rect">
            <a:avLst/>
          </a:prstGeom>
        </p:spPr>
      </p:pic>
      <p:pic>
        <p:nvPicPr>
          <p:cNvPr id="20" name="Picture 19">
            <a:extLst>
              <a:ext uri="{FF2B5EF4-FFF2-40B4-BE49-F238E27FC236}">
                <a16:creationId xmlns:a16="http://schemas.microsoft.com/office/drawing/2014/main" id="{A9EFC886-086C-C954-21C5-237BF8A22412}"/>
              </a:ext>
            </a:extLst>
          </p:cNvPr>
          <p:cNvPicPr>
            <a:picLocks noChangeAspect="1"/>
          </p:cNvPicPr>
          <p:nvPr/>
        </p:nvPicPr>
        <p:blipFill>
          <a:blip r:embed="rId10"/>
          <a:stretch>
            <a:fillRect/>
          </a:stretch>
        </p:blipFill>
        <p:spPr>
          <a:xfrm>
            <a:off x="8683385" y="4059361"/>
            <a:ext cx="2295913" cy="704522"/>
          </a:xfrm>
          <a:prstGeom prst="rect">
            <a:avLst/>
          </a:prstGeom>
        </p:spPr>
      </p:pic>
      <p:sp>
        <p:nvSpPr>
          <p:cNvPr id="25" name="Content Placeholder 2">
            <a:extLst>
              <a:ext uri="{FF2B5EF4-FFF2-40B4-BE49-F238E27FC236}">
                <a16:creationId xmlns:a16="http://schemas.microsoft.com/office/drawing/2014/main" id="{A8A55798-84A3-16AB-91ED-20DAB939BFDB}"/>
              </a:ext>
            </a:extLst>
          </p:cNvPr>
          <p:cNvSpPr txBox="1">
            <a:spLocks/>
          </p:cNvSpPr>
          <p:nvPr/>
        </p:nvSpPr>
        <p:spPr>
          <a:xfrm>
            <a:off x="1231586" y="4763884"/>
            <a:ext cx="2427515" cy="508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#SV’s: 371/800 </a:t>
            </a:r>
            <a:endParaRPr lang="en-BE" dirty="0"/>
          </a:p>
        </p:txBody>
      </p:sp>
      <p:sp>
        <p:nvSpPr>
          <p:cNvPr id="26" name="Content Placeholder 2">
            <a:extLst>
              <a:ext uri="{FF2B5EF4-FFF2-40B4-BE49-F238E27FC236}">
                <a16:creationId xmlns:a16="http://schemas.microsoft.com/office/drawing/2014/main" id="{F0B69CF0-4BFA-2F35-200F-2B91DAC7D23C}"/>
              </a:ext>
            </a:extLst>
          </p:cNvPr>
          <p:cNvSpPr txBox="1">
            <a:spLocks/>
          </p:cNvSpPr>
          <p:nvPr/>
        </p:nvSpPr>
        <p:spPr>
          <a:xfrm>
            <a:off x="4760174" y="4823010"/>
            <a:ext cx="2427515" cy="508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#SV’s: 492/800 </a:t>
            </a:r>
            <a:endParaRPr lang="en-BE" dirty="0"/>
          </a:p>
        </p:txBody>
      </p:sp>
      <p:sp>
        <p:nvSpPr>
          <p:cNvPr id="27" name="Content Placeholder 2">
            <a:extLst>
              <a:ext uri="{FF2B5EF4-FFF2-40B4-BE49-F238E27FC236}">
                <a16:creationId xmlns:a16="http://schemas.microsoft.com/office/drawing/2014/main" id="{22624D97-68DC-4A2E-7367-104A1E6D34C7}"/>
              </a:ext>
            </a:extLst>
          </p:cNvPr>
          <p:cNvSpPr txBox="1">
            <a:spLocks/>
          </p:cNvSpPr>
          <p:nvPr/>
        </p:nvSpPr>
        <p:spPr>
          <a:xfrm>
            <a:off x="8683385" y="4726204"/>
            <a:ext cx="2427515" cy="508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#SV’s: 15/800 </a:t>
            </a:r>
            <a:endParaRPr lang="en-BE" dirty="0"/>
          </a:p>
        </p:txBody>
      </p:sp>
      <p:pic>
        <p:nvPicPr>
          <p:cNvPr id="34" name="Picture 33">
            <a:extLst>
              <a:ext uri="{FF2B5EF4-FFF2-40B4-BE49-F238E27FC236}">
                <a16:creationId xmlns:a16="http://schemas.microsoft.com/office/drawing/2014/main" id="{DF94CED8-3F32-A130-60BD-9BB00D444168}"/>
              </a:ext>
            </a:extLst>
          </p:cNvPr>
          <p:cNvPicPr>
            <a:picLocks noChangeAspect="1"/>
          </p:cNvPicPr>
          <p:nvPr/>
        </p:nvPicPr>
        <p:blipFill>
          <a:blip r:embed="rId11"/>
          <a:stretch>
            <a:fillRect/>
          </a:stretch>
        </p:blipFill>
        <p:spPr>
          <a:xfrm>
            <a:off x="3916560" y="5470428"/>
            <a:ext cx="4766825" cy="1095355"/>
          </a:xfrm>
          <a:prstGeom prst="rect">
            <a:avLst/>
          </a:prstGeom>
        </p:spPr>
      </p:pic>
    </p:spTree>
    <p:extLst>
      <p:ext uri="{BB962C8B-B14F-4D97-AF65-F5344CB8AC3E}">
        <p14:creationId xmlns:p14="http://schemas.microsoft.com/office/powerpoint/2010/main" val="2663141432"/>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788</Words>
  <Application>Microsoft Office PowerPoint</Application>
  <PresentationFormat>Widescreen</PresentationFormat>
  <Paragraphs>94</Paragraphs>
  <Slides>14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Arial</vt:lpstr>
      <vt:lpstr>Calibri</vt:lpstr>
      <vt:lpstr>Calibri Light</vt:lpstr>
      <vt:lpstr>Consolas</vt:lpstr>
      <vt:lpstr>Helvetica Neue</vt:lpstr>
      <vt:lpstr>STIXMathJax_Normal-italic</vt:lpstr>
      <vt:lpstr>Office Theme</vt:lpstr>
      <vt:lpstr>test</vt:lpstr>
      <vt:lpstr>PowerPoint Presentation</vt:lpstr>
      <vt:lpstr>Why do we even need kernels?</vt:lpstr>
      <vt:lpstr>Why do we even need kernels?</vt:lpstr>
      <vt:lpstr>Setup</vt:lpstr>
      <vt:lpstr>Results and interpretation</vt:lpstr>
      <vt:lpstr>Results and interpretation</vt:lpstr>
      <vt:lpstr>Polynomial kernel: different degrees of freedom</vt:lpstr>
      <vt:lpstr>Conclusion</vt:lpstr>
      <vt:lpstr>PowerPoint Presentation</vt:lpstr>
      <vt:lpstr>PowerPoint Presentation</vt:lpstr>
      <vt:lpstr>Decision tree regression</vt:lpstr>
      <vt:lpstr>K-Nearest Neighbor (KNN)</vt:lpstr>
      <vt:lpstr>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c:title>
  <dc:creator>Fabian Denoodt</dc:creator>
  <cp:lastModifiedBy>Fabian Denoodt</cp:lastModifiedBy>
  <cp:revision>99</cp:revision>
  <dcterms:created xsi:type="dcterms:W3CDTF">2022-06-25T15:39:29Z</dcterms:created>
  <dcterms:modified xsi:type="dcterms:W3CDTF">2022-06-26T00:10:31Z</dcterms:modified>
</cp:coreProperties>
</file>